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69"/>
  </p:notesMasterIdLst>
  <p:sldIdLst>
    <p:sldId id="258" r:id="rId5"/>
    <p:sldId id="259" r:id="rId6"/>
    <p:sldId id="261" r:id="rId7"/>
    <p:sldId id="262" r:id="rId8"/>
    <p:sldId id="260" r:id="rId9"/>
    <p:sldId id="263" r:id="rId10"/>
    <p:sldId id="264" r:id="rId11"/>
    <p:sldId id="265" r:id="rId12"/>
    <p:sldId id="266" r:id="rId13"/>
    <p:sldId id="267" r:id="rId14"/>
    <p:sldId id="320" r:id="rId15"/>
    <p:sldId id="268" r:id="rId16"/>
    <p:sldId id="269" r:id="rId17"/>
    <p:sldId id="321" r:id="rId18"/>
    <p:sldId id="322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5" r:id="rId64"/>
    <p:sldId id="316" r:id="rId65"/>
    <p:sldId id="317" r:id="rId66"/>
    <p:sldId id="318" r:id="rId67"/>
    <p:sldId id="319" r:id="rId68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31D49-783F-4C5F-BC57-6384A6CD5350}" v="1257" dt="2023-11-01T08:37:03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6327"/>
  </p:normalViewPr>
  <p:slideViewPr>
    <p:cSldViewPr snapToGrid="0" snapToObjects="1">
      <p:cViewPr varScale="1">
        <p:scale>
          <a:sx n="41" d="100"/>
          <a:sy n="41" d="100"/>
        </p:scale>
        <p:origin x="108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Richards" userId="6afda9a54147f31e" providerId="LiveId" clId="{07531D49-783F-4C5F-BC57-6384A6CD5350}"/>
    <pc:docChg chg="undo custSel addSld delSld modSld sldOrd">
      <pc:chgData name="Michael Richards" userId="6afda9a54147f31e" providerId="LiveId" clId="{07531D49-783F-4C5F-BC57-6384A6CD5350}" dt="2023-11-01T08:37:03.124" v="1468" actId="20577"/>
      <pc:docMkLst>
        <pc:docMk/>
      </pc:docMkLst>
      <pc:sldChg chg="modAnim">
        <pc:chgData name="Michael Richards" userId="6afda9a54147f31e" providerId="LiveId" clId="{07531D49-783F-4C5F-BC57-6384A6CD5350}" dt="2023-11-01T07:16:15.781" v="81"/>
        <pc:sldMkLst>
          <pc:docMk/>
          <pc:sldMk cId="2183860606" sldId="260"/>
        </pc:sldMkLst>
      </pc:sldChg>
      <pc:sldChg chg="modSp mod modAnim">
        <pc:chgData name="Michael Richards" userId="6afda9a54147f31e" providerId="LiveId" clId="{07531D49-783F-4C5F-BC57-6384A6CD5350}" dt="2023-11-01T07:16:57.690" v="84"/>
        <pc:sldMkLst>
          <pc:docMk/>
          <pc:sldMk cId="3447608153" sldId="264"/>
        </pc:sldMkLst>
        <pc:spChg chg="mod">
          <ac:chgData name="Michael Richards" userId="6afda9a54147f31e" providerId="LiveId" clId="{07531D49-783F-4C5F-BC57-6384A6CD5350}" dt="2023-11-01T07:16:38.624" v="82" actId="12"/>
          <ac:spMkLst>
            <pc:docMk/>
            <pc:sldMk cId="3447608153" sldId="264"/>
            <ac:spMk id="3" creationId="{910D9C0C-7BBB-342A-5398-9543672DA876}"/>
          </ac:spMkLst>
        </pc:spChg>
      </pc:sldChg>
      <pc:sldChg chg="modSp">
        <pc:chgData name="Michael Richards" userId="6afda9a54147f31e" providerId="LiveId" clId="{07531D49-783F-4C5F-BC57-6384A6CD5350}" dt="2023-11-01T07:17:14.625" v="85" actId="6549"/>
        <pc:sldMkLst>
          <pc:docMk/>
          <pc:sldMk cId="3536232787" sldId="265"/>
        </pc:sldMkLst>
        <pc:spChg chg="mod">
          <ac:chgData name="Michael Richards" userId="6afda9a54147f31e" providerId="LiveId" clId="{07531D49-783F-4C5F-BC57-6384A6CD5350}" dt="2023-11-01T07:17:14.625" v="85" actId="6549"/>
          <ac:spMkLst>
            <pc:docMk/>
            <pc:sldMk cId="3536232787" sldId="265"/>
            <ac:spMk id="18" creationId="{C05FA924-F09A-1937-A030-5D6EA7081450}"/>
          </ac:spMkLst>
        </pc:spChg>
      </pc:sldChg>
      <pc:sldChg chg="modAnim">
        <pc:chgData name="Michael Richards" userId="6afda9a54147f31e" providerId="LiveId" clId="{07531D49-783F-4C5F-BC57-6384A6CD5350}" dt="2023-11-01T07:17:46.134" v="87"/>
        <pc:sldMkLst>
          <pc:docMk/>
          <pc:sldMk cId="1588999529" sldId="266"/>
        </pc:sldMkLst>
      </pc:sldChg>
      <pc:sldChg chg="modAnim">
        <pc:chgData name="Michael Richards" userId="6afda9a54147f31e" providerId="LiveId" clId="{07531D49-783F-4C5F-BC57-6384A6CD5350}" dt="2023-11-01T07:18:46.309" v="94"/>
        <pc:sldMkLst>
          <pc:docMk/>
          <pc:sldMk cId="1625066249" sldId="267"/>
        </pc:sldMkLst>
      </pc:sldChg>
      <pc:sldChg chg="modAnim">
        <pc:chgData name="Michael Richards" userId="6afda9a54147f31e" providerId="LiveId" clId="{07531D49-783F-4C5F-BC57-6384A6CD5350}" dt="2023-11-01T07:48:43.973" v="881"/>
        <pc:sldMkLst>
          <pc:docMk/>
          <pc:sldMk cId="2602212018" sldId="268"/>
        </pc:sldMkLst>
      </pc:sldChg>
      <pc:sldChg chg="modAnim">
        <pc:chgData name="Michael Richards" userId="6afda9a54147f31e" providerId="LiveId" clId="{07531D49-783F-4C5F-BC57-6384A6CD5350}" dt="2023-11-01T07:49:07.582" v="883"/>
        <pc:sldMkLst>
          <pc:docMk/>
          <pc:sldMk cId="334986461" sldId="269"/>
        </pc:sldMkLst>
      </pc:sldChg>
      <pc:sldChg chg="modSp">
        <pc:chgData name="Michael Richards" userId="6afda9a54147f31e" providerId="LiveId" clId="{07531D49-783F-4C5F-BC57-6384A6CD5350}" dt="2023-11-01T08:33:34.319" v="1400" actId="20577"/>
        <pc:sldMkLst>
          <pc:docMk/>
          <pc:sldMk cId="865089612" sldId="271"/>
        </pc:sldMkLst>
        <pc:graphicFrameChg chg="mod">
          <ac:chgData name="Michael Richards" userId="6afda9a54147f31e" providerId="LiveId" clId="{07531D49-783F-4C5F-BC57-6384A6CD5350}" dt="2023-11-01T08:33:34.319" v="1400" actId="20577"/>
          <ac:graphicFrameMkLst>
            <pc:docMk/>
            <pc:sldMk cId="865089612" sldId="271"/>
            <ac:graphicFrameMk id="5" creationId="{0BF656A7-BDB3-0BAC-1A88-2B285DD4C9A8}"/>
          </ac:graphicFrameMkLst>
        </pc:graphicFrameChg>
      </pc:sldChg>
      <pc:sldChg chg="modSp">
        <pc:chgData name="Michael Richards" userId="6afda9a54147f31e" providerId="LiveId" clId="{07531D49-783F-4C5F-BC57-6384A6CD5350}" dt="2023-11-01T08:35:18.483" v="1404" actId="20577"/>
        <pc:sldMkLst>
          <pc:docMk/>
          <pc:sldMk cId="89248363" sldId="273"/>
        </pc:sldMkLst>
        <pc:graphicFrameChg chg="mod">
          <ac:chgData name="Michael Richards" userId="6afda9a54147f31e" providerId="LiveId" clId="{07531D49-783F-4C5F-BC57-6384A6CD5350}" dt="2023-11-01T08:35:18.483" v="1404" actId="20577"/>
          <ac:graphicFrameMkLst>
            <pc:docMk/>
            <pc:sldMk cId="89248363" sldId="273"/>
            <ac:graphicFrameMk id="5" creationId="{0BF656A7-BDB3-0BAC-1A88-2B285DD4C9A8}"/>
          </ac:graphicFrameMkLst>
        </pc:graphicFrameChg>
      </pc:sldChg>
      <pc:sldChg chg="modSp">
        <pc:chgData name="Michael Richards" userId="6afda9a54147f31e" providerId="LiveId" clId="{07531D49-783F-4C5F-BC57-6384A6CD5350}" dt="2023-11-01T08:36:09.239" v="1406" actId="20577"/>
        <pc:sldMkLst>
          <pc:docMk/>
          <pc:sldMk cId="2452843319" sldId="274"/>
        </pc:sldMkLst>
        <pc:spChg chg="mod">
          <ac:chgData name="Michael Richards" userId="6afda9a54147f31e" providerId="LiveId" clId="{07531D49-783F-4C5F-BC57-6384A6CD5350}" dt="2023-11-01T08:36:09.239" v="1406" actId="20577"/>
          <ac:spMkLst>
            <pc:docMk/>
            <pc:sldMk cId="2452843319" sldId="274"/>
            <ac:spMk id="3" creationId="{D4EEC1DA-FBC5-6234-0A40-39B681305D01}"/>
          </ac:spMkLst>
        </pc:spChg>
      </pc:sldChg>
      <pc:sldChg chg="modSp modAnim">
        <pc:chgData name="Michael Richards" userId="6afda9a54147f31e" providerId="LiveId" clId="{07531D49-783F-4C5F-BC57-6384A6CD5350}" dt="2023-11-01T08:37:03.124" v="1468" actId="20577"/>
        <pc:sldMkLst>
          <pc:docMk/>
          <pc:sldMk cId="2879039873" sldId="275"/>
        </pc:sldMkLst>
        <pc:spChg chg="mod">
          <ac:chgData name="Michael Richards" userId="6afda9a54147f31e" providerId="LiveId" clId="{07531D49-783F-4C5F-BC57-6384A6CD5350}" dt="2023-11-01T08:37:03.124" v="1468" actId="20577"/>
          <ac:spMkLst>
            <pc:docMk/>
            <pc:sldMk cId="2879039873" sldId="275"/>
            <ac:spMk id="3" creationId="{D25ADE82-CD06-1735-6CE1-6CE0E18DAAFD}"/>
          </ac:spMkLst>
        </pc:spChg>
      </pc:sldChg>
      <pc:sldChg chg="addSp modSp new mod modAnim">
        <pc:chgData name="Michael Richards" userId="6afda9a54147f31e" providerId="LiveId" clId="{07531D49-783F-4C5F-BC57-6384A6CD5350}" dt="2023-10-30T15:37:37.885" v="45"/>
        <pc:sldMkLst>
          <pc:docMk/>
          <pc:sldMk cId="1185875373" sldId="311"/>
        </pc:sldMkLst>
        <pc:spChg chg="mod">
          <ac:chgData name="Michael Richards" userId="6afda9a54147f31e" providerId="LiveId" clId="{07531D49-783F-4C5F-BC57-6384A6CD5350}" dt="2023-10-30T15:32:02.882" v="28" actId="27636"/>
          <ac:spMkLst>
            <pc:docMk/>
            <pc:sldMk cId="1185875373" sldId="311"/>
            <ac:spMk id="2" creationId="{7B7250B9-1563-D83D-F5FA-D87C0A955FDE}"/>
          </ac:spMkLst>
        </pc:spChg>
        <pc:picChg chg="add mod">
          <ac:chgData name="Michael Richards" userId="6afda9a54147f31e" providerId="LiveId" clId="{07531D49-783F-4C5F-BC57-6384A6CD5350}" dt="2023-10-30T15:32:12.119" v="29" actId="1076"/>
          <ac:picMkLst>
            <pc:docMk/>
            <pc:sldMk cId="1185875373" sldId="311"/>
            <ac:picMk id="5" creationId="{5623EBB3-3024-157B-608F-1659EEB595BF}"/>
          </ac:picMkLst>
        </pc:picChg>
      </pc:sldChg>
      <pc:sldChg chg="modAnim">
        <pc:chgData name="Michael Richards" userId="6afda9a54147f31e" providerId="LiveId" clId="{07531D49-783F-4C5F-BC57-6384A6CD5350}" dt="2023-10-30T15:34:21.909" v="32"/>
        <pc:sldMkLst>
          <pc:docMk/>
          <pc:sldMk cId="1345061779" sldId="312"/>
        </pc:sldMkLst>
      </pc:sldChg>
      <pc:sldChg chg="modSp mod modAnim">
        <pc:chgData name="Michael Richards" userId="6afda9a54147f31e" providerId="LiveId" clId="{07531D49-783F-4C5F-BC57-6384A6CD5350}" dt="2023-10-30T15:36:09.450" v="40" actId="14100"/>
        <pc:sldMkLst>
          <pc:docMk/>
          <pc:sldMk cId="316813839" sldId="313"/>
        </pc:sldMkLst>
        <pc:picChg chg="mod">
          <ac:chgData name="Michael Richards" userId="6afda9a54147f31e" providerId="LiveId" clId="{07531D49-783F-4C5F-BC57-6384A6CD5350}" dt="2023-10-30T15:36:09.450" v="40" actId="14100"/>
          <ac:picMkLst>
            <pc:docMk/>
            <pc:sldMk cId="316813839" sldId="313"/>
            <ac:picMk id="16" creationId="{529F4814-71C2-4AAE-53AE-C4D455A34A89}"/>
          </ac:picMkLst>
        </pc:picChg>
      </pc:sldChg>
      <pc:sldChg chg="del">
        <pc:chgData name="Michael Richards" userId="6afda9a54147f31e" providerId="LiveId" clId="{07531D49-783F-4C5F-BC57-6384A6CD5350}" dt="2023-10-30T15:34:31.824" v="33" actId="47"/>
        <pc:sldMkLst>
          <pc:docMk/>
          <pc:sldMk cId="2732558381" sldId="314"/>
        </pc:sldMkLst>
      </pc:sldChg>
      <pc:sldChg chg="modAnim">
        <pc:chgData name="Michael Richards" userId="6afda9a54147f31e" providerId="LiveId" clId="{07531D49-783F-4C5F-BC57-6384A6CD5350}" dt="2023-10-30T15:37:16.212" v="44"/>
        <pc:sldMkLst>
          <pc:docMk/>
          <pc:sldMk cId="2181120172" sldId="318"/>
        </pc:sldMkLst>
      </pc:sldChg>
      <pc:sldChg chg="modSp new mod">
        <pc:chgData name="Michael Richards" userId="6afda9a54147f31e" providerId="LiveId" clId="{07531D49-783F-4C5F-BC57-6384A6CD5350}" dt="2023-10-30T15:40:39.864" v="79" actId="20577"/>
        <pc:sldMkLst>
          <pc:docMk/>
          <pc:sldMk cId="4270404995" sldId="319"/>
        </pc:sldMkLst>
        <pc:spChg chg="mod">
          <ac:chgData name="Michael Richards" userId="6afda9a54147f31e" providerId="LiveId" clId="{07531D49-783F-4C5F-BC57-6384A6CD5350}" dt="2023-10-30T15:40:39.864" v="79" actId="20577"/>
          <ac:spMkLst>
            <pc:docMk/>
            <pc:sldMk cId="4270404995" sldId="319"/>
            <ac:spMk id="2" creationId="{83A4EE71-68DF-00B6-559D-49D7D3C9D8CB}"/>
          </ac:spMkLst>
        </pc:spChg>
      </pc:sldChg>
      <pc:sldChg chg="modSp new mod modAnim">
        <pc:chgData name="Michael Richards" userId="6afda9a54147f31e" providerId="LiveId" clId="{07531D49-783F-4C5F-BC57-6384A6CD5350}" dt="2023-11-01T07:47:59.437" v="878" actId="20577"/>
        <pc:sldMkLst>
          <pc:docMk/>
          <pc:sldMk cId="3811033722" sldId="320"/>
        </pc:sldMkLst>
        <pc:spChg chg="mod">
          <ac:chgData name="Michael Richards" userId="6afda9a54147f31e" providerId="LiveId" clId="{07531D49-783F-4C5F-BC57-6384A6CD5350}" dt="2023-11-01T07:32:21.829" v="120" actId="20577"/>
          <ac:spMkLst>
            <pc:docMk/>
            <pc:sldMk cId="3811033722" sldId="320"/>
            <ac:spMk id="2" creationId="{EA0C5FAA-DBA6-B267-49B2-976A7D300E12}"/>
          </ac:spMkLst>
        </pc:spChg>
        <pc:spChg chg="mod">
          <ac:chgData name="Michael Richards" userId="6afda9a54147f31e" providerId="LiveId" clId="{07531D49-783F-4C5F-BC57-6384A6CD5350}" dt="2023-11-01T07:47:59.437" v="878" actId="20577"/>
          <ac:spMkLst>
            <pc:docMk/>
            <pc:sldMk cId="3811033722" sldId="320"/>
            <ac:spMk id="3" creationId="{540E65B1-3CBB-277D-B3E5-379988DECD70}"/>
          </ac:spMkLst>
        </pc:spChg>
      </pc:sldChg>
      <pc:sldChg chg="addSp delSp modSp add mod ord modAnim">
        <pc:chgData name="Michael Richards" userId="6afda9a54147f31e" providerId="LiveId" clId="{07531D49-783F-4C5F-BC57-6384A6CD5350}" dt="2023-11-01T08:21:41.476" v="1389" actId="403"/>
        <pc:sldMkLst>
          <pc:docMk/>
          <pc:sldMk cId="3759904789" sldId="321"/>
        </pc:sldMkLst>
        <pc:spChg chg="mod">
          <ac:chgData name="Michael Richards" userId="6afda9a54147f31e" providerId="LiveId" clId="{07531D49-783F-4C5F-BC57-6384A6CD5350}" dt="2023-11-01T08:00:40.153" v="929" actId="20577"/>
          <ac:spMkLst>
            <pc:docMk/>
            <pc:sldMk cId="3759904789" sldId="321"/>
            <ac:spMk id="3" creationId="{00B04CF7-57D7-BBD0-F7F1-CE8DA21BAB0B}"/>
          </ac:spMkLst>
        </pc:spChg>
        <pc:spChg chg="del">
          <ac:chgData name="Michael Richards" userId="6afda9a54147f31e" providerId="LiveId" clId="{07531D49-783F-4C5F-BC57-6384A6CD5350}" dt="2023-11-01T08:12:30.672" v="1350" actId="478"/>
          <ac:spMkLst>
            <pc:docMk/>
            <pc:sldMk cId="3759904789" sldId="321"/>
            <ac:spMk id="9" creationId="{5D47D2CF-47DD-E3E6-1545-B330B86DDB2F}"/>
          </ac:spMkLst>
        </pc:spChg>
        <pc:spChg chg="del">
          <ac:chgData name="Michael Richards" userId="6afda9a54147f31e" providerId="LiveId" clId="{07531D49-783F-4C5F-BC57-6384A6CD5350}" dt="2023-11-01T08:12:26.862" v="1349" actId="478"/>
          <ac:spMkLst>
            <pc:docMk/>
            <pc:sldMk cId="3759904789" sldId="321"/>
            <ac:spMk id="13" creationId="{2311C203-E22B-7ED6-C3DA-30D3CCE11AD0}"/>
          </ac:spMkLst>
        </pc:spChg>
        <pc:spChg chg="add del">
          <ac:chgData name="Michael Richards" userId="6afda9a54147f31e" providerId="LiveId" clId="{07531D49-783F-4C5F-BC57-6384A6CD5350}" dt="2023-11-01T08:12:53.217" v="1355" actId="478"/>
          <ac:spMkLst>
            <pc:docMk/>
            <pc:sldMk cId="3759904789" sldId="321"/>
            <ac:spMk id="14" creationId="{A4E0FEDF-7718-0879-F9C9-AC4CDD7F2637}"/>
          </ac:spMkLst>
        </pc:spChg>
        <pc:spChg chg="add del">
          <ac:chgData name="Michael Richards" userId="6afda9a54147f31e" providerId="LiveId" clId="{07531D49-783F-4C5F-BC57-6384A6CD5350}" dt="2023-11-01T08:12:50.068" v="1354" actId="478"/>
          <ac:spMkLst>
            <pc:docMk/>
            <pc:sldMk cId="3759904789" sldId="321"/>
            <ac:spMk id="15" creationId="{7B92E77B-5416-D71C-A82C-3CBFB9B716BE}"/>
          </ac:spMkLst>
        </pc:spChg>
        <pc:spChg chg="del">
          <ac:chgData name="Michael Richards" userId="6afda9a54147f31e" providerId="LiveId" clId="{07531D49-783F-4C5F-BC57-6384A6CD5350}" dt="2023-11-01T08:07:04.002" v="975" actId="478"/>
          <ac:spMkLst>
            <pc:docMk/>
            <pc:sldMk cId="3759904789" sldId="321"/>
            <ac:spMk id="16" creationId="{F5BB8329-D888-6070-3028-9942BDD1BAF5}"/>
          </ac:spMkLst>
        </pc:spChg>
        <pc:spChg chg="del">
          <ac:chgData name="Michael Richards" userId="6afda9a54147f31e" providerId="LiveId" clId="{07531D49-783F-4C5F-BC57-6384A6CD5350}" dt="2023-11-01T08:07:14.782" v="978" actId="478"/>
          <ac:spMkLst>
            <pc:docMk/>
            <pc:sldMk cId="3759904789" sldId="321"/>
            <ac:spMk id="17" creationId="{8EE93029-06B9-FB62-A510-6BA3B82FE897}"/>
          </ac:spMkLst>
        </pc:spChg>
        <pc:spChg chg="del mod">
          <ac:chgData name="Michael Richards" userId="6afda9a54147f31e" providerId="LiveId" clId="{07531D49-783F-4C5F-BC57-6384A6CD5350}" dt="2023-11-01T08:07:12.429" v="977" actId="478"/>
          <ac:spMkLst>
            <pc:docMk/>
            <pc:sldMk cId="3759904789" sldId="321"/>
            <ac:spMk id="18" creationId="{C05FA924-F09A-1937-A030-5D6EA7081450}"/>
          </ac:spMkLst>
        </pc:spChg>
        <pc:spChg chg="add mod">
          <ac:chgData name="Michael Richards" userId="6afda9a54147f31e" providerId="LiveId" clId="{07531D49-783F-4C5F-BC57-6384A6CD5350}" dt="2023-11-01T08:06:58.165" v="974" actId="1076"/>
          <ac:spMkLst>
            <pc:docMk/>
            <pc:sldMk cId="3759904789" sldId="321"/>
            <ac:spMk id="19" creationId="{0188B799-40C3-381D-6A46-6577AE29355E}"/>
          </ac:spMkLst>
        </pc:spChg>
        <pc:spChg chg="add mod">
          <ac:chgData name="Michael Richards" userId="6afda9a54147f31e" providerId="LiveId" clId="{07531D49-783F-4C5F-BC57-6384A6CD5350}" dt="2023-11-01T08:04:52.856" v="965" actId="1076"/>
          <ac:spMkLst>
            <pc:docMk/>
            <pc:sldMk cId="3759904789" sldId="321"/>
            <ac:spMk id="20" creationId="{A05E0D79-50D7-C480-32AC-8A8AF763C3B7}"/>
          </ac:spMkLst>
        </pc:spChg>
        <pc:spChg chg="add mod">
          <ac:chgData name="Michael Richards" userId="6afda9a54147f31e" providerId="LiveId" clId="{07531D49-783F-4C5F-BC57-6384A6CD5350}" dt="2023-11-01T08:05:34.685" v="968"/>
          <ac:spMkLst>
            <pc:docMk/>
            <pc:sldMk cId="3759904789" sldId="321"/>
            <ac:spMk id="21" creationId="{57B6CE1F-6FE9-0441-0CA9-0EB298C2DA0E}"/>
          </ac:spMkLst>
        </pc:spChg>
        <pc:spChg chg="add mod">
          <ac:chgData name="Michael Richards" userId="6afda9a54147f31e" providerId="LiveId" clId="{07531D49-783F-4C5F-BC57-6384A6CD5350}" dt="2023-11-01T08:06:58.165" v="974" actId="1076"/>
          <ac:spMkLst>
            <pc:docMk/>
            <pc:sldMk cId="3759904789" sldId="321"/>
            <ac:spMk id="22" creationId="{D1E19F72-C71F-1ACD-A661-3B951B0A64FD}"/>
          </ac:spMkLst>
        </pc:spChg>
        <pc:spChg chg="add mod">
          <ac:chgData name="Michael Richards" userId="6afda9a54147f31e" providerId="LiveId" clId="{07531D49-783F-4C5F-BC57-6384A6CD5350}" dt="2023-11-01T08:21:31.820" v="1388" actId="403"/>
          <ac:spMkLst>
            <pc:docMk/>
            <pc:sldMk cId="3759904789" sldId="321"/>
            <ac:spMk id="26" creationId="{8F394C06-FEBC-CDFB-2B18-DC9DB148BCCF}"/>
          </ac:spMkLst>
        </pc:spChg>
        <pc:spChg chg="add mod">
          <ac:chgData name="Michael Richards" userId="6afda9a54147f31e" providerId="LiveId" clId="{07531D49-783F-4C5F-BC57-6384A6CD5350}" dt="2023-11-01T08:21:41.476" v="1389" actId="403"/>
          <ac:spMkLst>
            <pc:docMk/>
            <pc:sldMk cId="3759904789" sldId="321"/>
            <ac:spMk id="32" creationId="{17FA99A4-4A2E-F620-236A-0CC25A909475}"/>
          </ac:spMkLst>
        </pc:spChg>
        <pc:cxnChg chg="add mod">
          <ac:chgData name="Michael Richards" userId="6afda9a54147f31e" providerId="LiveId" clId="{07531D49-783F-4C5F-BC57-6384A6CD5350}" dt="2023-11-01T08:20:42.736" v="1370" actId="692"/>
          <ac:cxnSpMkLst>
            <pc:docMk/>
            <pc:sldMk cId="3759904789" sldId="321"/>
            <ac:cxnSpMk id="24" creationId="{F0D0714B-C284-D74C-C04B-28377D825143}"/>
          </ac:cxnSpMkLst>
        </pc:cxnChg>
        <pc:cxnChg chg="add mod">
          <ac:chgData name="Michael Richards" userId="6afda9a54147f31e" providerId="LiveId" clId="{07531D49-783F-4C5F-BC57-6384A6CD5350}" dt="2023-11-01T08:20:42.736" v="1370" actId="692"/>
          <ac:cxnSpMkLst>
            <pc:docMk/>
            <pc:sldMk cId="3759904789" sldId="321"/>
            <ac:cxnSpMk id="28" creationId="{F85D389C-F9F4-436B-D743-1828F6974C33}"/>
          </ac:cxnSpMkLst>
        </pc:cxnChg>
        <pc:cxnChg chg="add mod">
          <ac:chgData name="Michael Richards" userId="6afda9a54147f31e" providerId="LiveId" clId="{07531D49-783F-4C5F-BC57-6384A6CD5350}" dt="2023-11-01T08:20:42.736" v="1370" actId="692"/>
          <ac:cxnSpMkLst>
            <pc:docMk/>
            <pc:sldMk cId="3759904789" sldId="321"/>
            <ac:cxnSpMk id="31" creationId="{4994C185-D428-678E-2660-13FEAC34551E}"/>
          </ac:cxnSpMkLst>
        </pc:cxnChg>
        <pc:cxnChg chg="add mod">
          <ac:chgData name="Michael Richards" userId="6afda9a54147f31e" providerId="LiveId" clId="{07531D49-783F-4C5F-BC57-6384A6CD5350}" dt="2023-11-01T08:20:42.736" v="1370" actId="692"/>
          <ac:cxnSpMkLst>
            <pc:docMk/>
            <pc:sldMk cId="3759904789" sldId="321"/>
            <ac:cxnSpMk id="33" creationId="{9F8DC22B-F3EF-C5EF-C1AA-BC47011B5FD2}"/>
          </ac:cxnSpMkLst>
        </pc:cxnChg>
      </pc:sldChg>
      <pc:sldChg chg="modSp new mod modAnim">
        <pc:chgData name="Michael Richards" userId="6afda9a54147f31e" providerId="LiveId" clId="{07531D49-783F-4C5F-BC57-6384A6CD5350}" dt="2023-11-01T08:32:26.653" v="1390" actId="20577"/>
        <pc:sldMkLst>
          <pc:docMk/>
          <pc:sldMk cId="1797819032" sldId="322"/>
        </pc:sldMkLst>
        <pc:spChg chg="mod">
          <ac:chgData name="Michael Richards" userId="6afda9a54147f31e" providerId="LiveId" clId="{07531D49-783F-4C5F-BC57-6384A6CD5350}" dt="2023-11-01T08:07:50.724" v="989" actId="5793"/>
          <ac:spMkLst>
            <pc:docMk/>
            <pc:sldMk cId="1797819032" sldId="322"/>
            <ac:spMk id="2" creationId="{1F0826EA-F303-4E86-E6B2-286F587D72E8}"/>
          </ac:spMkLst>
        </pc:spChg>
        <pc:spChg chg="mod">
          <ac:chgData name="Michael Richards" userId="6afda9a54147f31e" providerId="LiveId" clId="{07531D49-783F-4C5F-BC57-6384A6CD5350}" dt="2023-11-01T08:32:26.653" v="1390" actId="20577"/>
          <ac:spMkLst>
            <pc:docMk/>
            <pc:sldMk cId="1797819032" sldId="322"/>
            <ac:spMk id="3" creationId="{0DF3B6DF-295A-ACE6-656E-6E5B6D923FD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9A25D4-6977-404D-B936-BE10D3C4C0A1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E950B3B-54C9-40E7-AD00-DD3575A4CFD0}">
      <dgm:prSet phldrT="[Text]"/>
      <dgm:spPr/>
      <dgm:t>
        <a:bodyPr/>
        <a:lstStyle/>
        <a:p>
          <a:r>
            <a:rPr lang="en-GB" dirty="0"/>
            <a:t>Mojaloop scheme</a:t>
          </a:r>
        </a:p>
      </dgm:t>
    </dgm:pt>
    <dgm:pt modelId="{DD3CD443-2990-43CD-B761-F2A2309C1F2A}" type="parTrans" cxnId="{234D7DD8-D923-4FDC-9E63-031CA3FD0F97}">
      <dgm:prSet/>
      <dgm:spPr/>
      <dgm:t>
        <a:bodyPr/>
        <a:lstStyle/>
        <a:p>
          <a:endParaRPr lang="en-GB"/>
        </a:p>
      </dgm:t>
    </dgm:pt>
    <dgm:pt modelId="{744B4644-011D-4823-A32D-A1BAE0882874}" type="sibTrans" cxnId="{234D7DD8-D923-4FDC-9E63-031CA3FD0F97}">
      <dgm:prSet/>
      <dgm:spPr/>
      <dgm:t>
        <a:bodyPr/>
        <a:lstStyle/>
        <a:p>
          <a:endParaRPr lang="en-GB"/>
        </a:p>
      </dgm:t>
    </dgm:pt>
    <dgm:pt modelId="{3739B4E4-1AA3-4427-9E89-F32DF8E1F501}">
      <dgm:prSet phldrT="[Text]"/>
      <dgm:spPr/>
      <dgm:t>
        <a:bodyPr/>
        <a:lstStyle/>
        <a:p>
          <a:r>
            <a:rPr lang="en-GB" dirty="0"/>
            <a:t>DFSP A</a:t>
          </a:r>
        </a:p>
      </dgm:t>
    </dgm:pt>
    <dgm:pt modelId="{EDFDC81A-E52C-4C8D-BBA7-470BB0B51959}" type="parTrans" cxnId="{B0BDEFC8-3D1B-4454-BE5B-C30183D29602}">
      <dgm:prSet/>
      <dgm:spPr/>
      <dgm:t>
        <a:bodyPr/>
        <a:lstStyle/>
        <a:p>
          <a:endParaRPr lang="en-GB"/>
        </a:p>
      </dgm:t>
    </dgm:pt>
    <dgm:pt modelId="{621BCE4B-0C79-4B53-A2BB-080B3A631104}" type="sibTrans" cxnId="{B0BDEFC8-3D1B-4454-BE5B-C30183D29602}">
      <dgm:prSet/>
      <dgm:spPr/>
      <dgm:t>
        <a:bodyPr/>
        <a:lstStyle/>
        <a:p>
          <a:endParaRPr lang="en-GB"/>
        </a:p>
      </dgm:t>
    </dgm:pt>
    <dgm:pt modelId="{2EB58737-5A48-432C-9BA5-8FD583A498A3}">
      <dgm:prSet phldrT="[Text]"/>
      <dgm:spPr/>
      <dgm:t>
        <a:bodyPr/>
        <a:lstStyle/>
        <a:p>
          <a:r>
            <a:rPr lang="en-GB" dirty="0"/>
            <a:t>Creditor DFSP</a:t>
          </a:r>
        </a:p>
      </dgm:t>
    </dgm:pt>
    <dgm:pt modelId="{9FDB327D-9E0A-46A8-9E6D-692558BF26B7}" type="parTrans" cxnId="{4E5F773B-9AFA-47EC-87F2-46C1397F3E91}">
      <dgm:prSet/>
      <dgm:spPr/>
      <dgm:t>
        <a:bodyPr/>
        <a:lstStyle/>
        <a:p>
          <a:endParaRPr lang="en-GB"/>
        </a:p>
      </dgm:t>
    </dgm:pt>
    <dgm:pt modelId="{B895B0BC-12E4-4F05-8E61-66F20CAD51B1}" type="sibTrans" cxnId="{4E5F773B-9AFA-47EC-87F2-46C1397F3E91}">
      <dgm:prSet/>
      <dgm:spPr/>
      <dgm:t>
        <a:bodyPr/>
        <a:lstStyle/>
        <a:p>
          <a:endParaRPr lang="en-GB"/>
        </a:p>
      </dgm:t>
    </dgm:pt>
    <dgm:pt modelId="{61800A18-15EF-421B-A1CC-463F1B734A29}">
      <dgm:prSet phldrT="[Text]"/>
      <dgm:spPr/>
      <dgm:t>
        <a:bodyPr/>
        <a:lstStyle/>
        <a:p>
          <a:r>
            <a:rPr lang="en-GB" dirty="0"/>
            <a:t>DFSP B</a:t>
          </a:r>
        </a:p>
      </dgm:t>
    </dgm:pt>
    <dgm:pt modelId="{3431567A-55DB-42EC-B531-F4A2D0191C8C}" type="parTrans" cxnId="{9BC8F7DC-7692-46C7-ADF7-B79E61B551AE}">
      <dgm:prSet/>
      <dgm:spPr/>
      <dgm:t>
        <a:bodyPr/>
        <a:lstStyle/>
        <a:p>
          <a:endParaRPr lang="en-GB"/>
        </a:p>
      </dgm:t>
    </dgm:pt>
    <dgm:pt modelId="{7756B515-DCAF-4DF4-B67A-22D55A4089A2}" type="sibTrans" cxnId="{9BC8F7DC-7692-46C7-ADF7-B79E61B551AE}">
      <dgm:prSet/>
      <dgm:spPr/>
      <dgm:t>
        <a:bodyPr/>
        <a:lstStyle/>
        <a:p>
          <a:endParaRPr lang="en-GB"/>
        </a:p>
      </dgm:t>
    </dgm:pt>
    <dgm:pt modelId="{92533DCC-3402-4697-9442-1991F2CC6790}">
      <dgm:prSet phldrT="[Text]"/>
      <dgm:spPr/>
      <dgm:t>
        <a:bodyPr/>
        <a:lstStyle/>
        <a:p>
          <a:r>
            <a:rPr lang="en-GB" dirty="0"/>
            <a:t>Mojaloop proxy</a:t>
          </a:r>
        </a:p>
      </dgm:t>
    </dgm:pt>
    <dgm:pt modelId="{B3E5FA5D-24EF-40B2-81D9-E3BFC727C0AC}" type="parTrans" cxnId="{E7AF43AF-5AFE-4A3D-A02D-E4301B8420AE}">
      <dgm:prSet/>
      <dgm:spPr/>
      <dgm:t>
        <a:bodyPr/>
        <a:lstStyle/>
        <a:p>
          <a:endParaRPr lang="en-GB"/>
        </a:p>
      </dgm:t>
    </dgm:pt>
    <dgm:pt modelId="{3F5A392C-8C4D-4998-A967-AEC5B977CEC9}" type="sibTrans" cxnId="{E7AF43AF-5AFE-4A3D-A02D-E4301B8420AE}">
      <dgm:prSet/>
      <dgm:spPr/>
      <dgm:t>
        <a:bodyPr/>
        <a:lstStyle/>
        <a:p>
          <a:endParaRPr lang="en-GB"/>
        </a:p>
      </dgm:t>
    </dgm:pt>
    <dgm:pt modelId="{25D9C381-0268-4B20-92A4-DAA9E1F620F6}" type="pres">
      <dgm:prSet presAssocID="{C29A25D4-6977-404D-B936-BE10D3C4C0A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81361CA-87CE-4FEE-A050-922126436B52}" type="pres">
      <dgm:prSet presAssocID="{7E950B3B-54C9-40E7-AD00-DD3575A4CFD0}" presName="centerShape" presStyleLbl="node0" presStyleIdx="0" presStyleCnt="1"/>
      <dgm:spPr/>
    </dgm:pt>
    <dgm:pt modelId="{2A7E5D56-3915-45AD-A848-5D63A64D15F4}" type="pres">
      <dgm:prSet presAssocID="{3739B4E4-1AA3-4427-9E89-F32DF8E1F501}" presName="node" presStyleLbl="node1" presStyleIdx="0" presStyleCnt="4">
        <dgm:presLayoutVars>
          <dgm:bulletEnabled val="1"/>
        </dgm:presLayoutVars>
      </dgm:prSet>
      <dgm:spPr/>
    </dgm:pt>
    <dgm:pt modelId="{14475786-8B39-4E7A-AD90-578762DF2244}" type="pres">
      <dgm:prSet presAssocID="{3739B4E4-1AA3-4427-9E89-F32DF8E1F501}" presName="dummy" presStyleCnt="0"/>
      <dgm:spPr/>
    </dgm:pt>
    <dgm:pt modelId="{B817FD8A-5C8C-4D70-B474-4E8F79457774}" type="pres">
      <dgm:prSet presAssocID="{621BCE4B-0C79-4B53-A2BB-080B3A631104}" presName="sibTrans" presStyleLbl="sibTrans2D1" presStyleIdx="0" presStyleCnt="4"/>
      <dgm:spPr/>
    </dgm:pt>
    <dgm:pt modelId="{B2CEC724-D7EF-43D2-8DD9-E4CDA71E7C6C}" type="pres">
      <dgm:prSet presAssocID="{2EB58737-5A48-432C-9BA5-8FD583A498A3}" presName="node" presStyleLbl="node1" presStyleIdx="1" presStyleCnt="4">
        <dgm:presLayoutVars>
          <dgm:bulletEnabled val="1"/>
        </dgm:presLayoutVars>
      </dgm:prSet>
      <dgm:spPr/>
    </dgm:pt>
    <dgm:pt modelId="{9BFA98DE-E2E6-470E-897F-8529B9F4EF9D}" type="pres">
      <dgm:prSet presAssocID="{2EB58737-5A48-432C-9BA5-8FD583A498A3}" presName="dummy" presStyleCnt="0"/>
      <dgm:spPr/>
    </dgm:pt>
    <dgm:pt modelId="{D47EB191-2AEE-41E0-B3C4-8B9451F90DFB}" type="pres">
      <dgm:prSet presAssocID="{B895B0BC-12E4-4F05-8E61-66F20CAD51B1}" presName="sibTrans" presStyleLbl="sibTrans2D1" presStyleIdx="1" presStyleCnt="4"/>
      <dgm:spPr/>
    </dgm:pt>
    <dgm:pt modelId="{940FC1F8-9598-4F57-A482-50EB8C3654C1}" type="pres">
      <dgm:prSet presAssocID="{61800A18-15EF-421B-A1CC-463F1B734A29}" presName="node" presStyleLbl="node1" presStyleIdx="2" presStyleCnt="4">
        <dgm:presLayoutVars>
          <dgm:bulletEnabled val="1"/>
        </dgm:presLayoutVars>
      </dgm:prSet>
      <dgm:spPr/>
    </dgm:pt>
    <dgm:pt modelId="{7252181B-E2F1-4945-9071-E08B87B75B05}" type="pres">
      <dgm:prSet presAssocID="{61800A18-15EF-421B-A1CC-463F1B734A29}" presName="dummy" presStyleCnt="0"/>
      <dgm:spPr/>
    </dgm:pt>
    <dgm:pt modelId="{ECEBAF92-D98C-4493-B245-DCBF4B8195E4}" type="pres">
      <dgm:prSet presAssocID="{7756B515-DCAF-4DF4-B67A-22D55A4089A2}" presName="sibTrans" presStyleLbl="sibTrans2D1" presStyleIdx="2" presStyleCnt="4"/>
      <dgm:spPr/>
    </dgm:pt>
    <dgm:pt modelId="{018F67C7-B05B-4F85-B6EA-63DFC7556B22}" type="pres">
      <dgm:prSet presAssocID="{92533DCC-3402-4697-9442-1991F2CC6790}" presName="node" presStyleLbl="node1" presStyleIdx="3" presStyleCnt="4">
        <dgm:presLayoutVars>
          <dgm:bulletEnabled val="1"/>
        </dgm:presLayoutVars>
      </dgm:prSet>
      <dgm:spPr/>
    </dgm:pt>
    <dgm:pt modelId="{9379E9FB-2A14-41A1-A8C9-3EBBADB27F9C}" type="pres">
      <dgm:prSet presAssocID="{92533DCC-3402-4697-9442-1991F2CC6790}" presName="dummy" presStyleCnt="0"/>
      <dgm:spPr/>
    </dgm:pt>
    <dgm:pt modelId="{CBA4004D-F4A9-456D-A524-C398E7EF66E7}" type="pres">
      <dgm:prSet presAssocID="{3F5A392C-8C4D-4998-A967-AEC5B977CEC9}" presName="sibTrans" presStyleLbl="sibTrans2D1" presStyleIdx="3" presStyleCnt="4"/>
      <dgm:spPr/>
    </dgm:pt>
  </dgm:ptLst>
  <dgm:cxnLst>
    <dgm:cxn modelId="{11D53F14-10A7-46D8-9564-C5B2063998E4}" type="presOf" srcId="{2EB58737-5A48-432C-9BA5-8FD583A498A3}" destId="{B2CEC724-D7EF-43D2-8DD9-E4CDA71E7C6C}" srcOrd="0" destOrd="0" presId="urn:microsoft.com/office/officeart/2005/8/layout/radial6"/>
    <dgm:cxn modelId="{2A998E1A-31DE-4390-9C05-198D00A5AAAF}" type="presOf" srcId="{3739B4E4-1AA3-4427-9E89-F32DF8E1F501}" destId="{2A7E5D56-3915-45AD-A848-5D63A64D15F4}" srcOrd="0" destOrd="0" presId="urn:microsoft.com/office/officeart/2005/8/layout/radial6"/>
    <dgm:cxn modelId="{4E5F773B-9AFA-47EC-87F2-46C1397F3E91}" srcId="{7E950B3B-54C9-40E7-AD00-DD3575A4CFD0}" destId="{2EB58737-5A48-432C-9BA5-8FD583A498A3}" srcOrd="1" destOrd="0" parTransId="{9FDB327D-9E0A-46A8-9E6D-692558BF26B7}" sibTransId="{B895B0BC-12E4-4F05-8E61-66F20CAD51B1}"/>
    <dgm:cxn modelId="{76DF5654-4191-47AC-8637-057A4A3FEEAC}" type="presOf" srcId="{3F5A392C-8C4D-4998-A967-AEC5B977CEC9}" destId="{CBA4004D-F4A9-456D-A524-C398E7EF66E7}" srcOrd="0" destOrd="0" presId="urn:microsoft.com/office/officeart/2005/8/layout/radial6"/>
    <dgm:cxn modelId="{27CABA58-348E-4675-BEBB-B54C17F7E98C}" type="presOf" srcId="{92533DCC-3402-4697-9442-1991F2CC6790}" destId="{018F67C7-B05B-4F85-B6EA-63DFC7556B22}" srcOrd="0" destOrd="0" presId="urn:microsoft.com/office/officeart/2005/8/layout/radial6"/>
    <dgm:cxn modelId="{AAB49F5A-9577-4CD4-8384-F74CBC6E1E3C}" type="presOf" srcId="{C29A25D4-6977-404D-B936-BE10D3C4C0A1}" destId="{25D9C381-0268-4B20-92A4-DAA9E1F620F6}" srcOrd="0" destOrd="0" presId="urn:microsoft.com/office/officeart/2005/8/layout/radial6"/>
    <dgm:cxn modelId="{A11C097B-3DF5-4872-9796-9D0F757E37FD}" type="presOf" srcId="{61800A18-15EF-421B-A1CC-463F1B734A29}" destId="{940FC1F8-9598-4F57-A482-50EB8C3654C1}" srcOrd="0" destOrd="0" presId="urn:microsoft.com/office/officeart/2005/8/layout/radial6"/>
    <dgm:cxn modelId="{A8F5768C-076F-49B4-ABF8-86A05B0184CC}" type="presOf" srcId="{7E950B3B-54C9-40E7-AD00-DD3575A4CFD0}" destId="{581361CA-87CE-4FEE-A050-922126436B52}" srcOrd="0" destOrd="0" presId="urn:microsoft.com/office/officeart/2005/8/layout/radial6"/>
    <dgm:cxn modelId="{5E0C46A2-5D85-410D-9FFA-0D79A4C49B09}" type="presOf" srcId="{B895B0BC-12E4-4F05-8E61-66F20CAD51B1}" destId="{D47EB191-2AEE-41E0-B3C4-8B9451F90DFB}" srcOrd="0" destOrd="0" presId="urn:microsoft.com/office/officeart/2005/8/layout/radial6"/>
    <dgm:cxn modelId="{E7AF43AF-5AFE-4A3D-A02D-E4301B8420AE}" srcId="{7E950B3B-54C9-40E7-AD00-DD3575A4CFD0}" destId="{92533DCC-3402-4697-9442-1991F2CC6790}" srcOrd="3" destOrd="0" parTransId="{B3E5FA5D-24EF-40B2-81D9-E3BFC727C0AC}" sibTransId="{3F5A392C-8C4D-4998-A967-AEC5B977CEC9}"/>
    <dgm:cxn modelId="{B0BDEFC8-3D1B-4454-BE5B-C30183D29602}" srcId="{7E950B3B-54C9-40E7-AD00-DD3575A4CFD0}" destId="{3739B4E4-1AA3-4427-9E89-F32DF8E1F501}" srcOrd="0" destOrd="0" parTransId="{EDFDC81A-E52C-4C8D-BBA7-470BB0B51959}" sibTransId="{621BCE4B-0C79-4B53-A2BB-080B3A631104}"/>
    <dgm:cxn modelId="{AF0FB0D2-D2E8-4830-B9F2-A487AA873EE1}" type="presOf" srcId="{7756B515-DCAF-4DF4-B67A-22D55A4089A2}" destId="{ECEBAF92-D98C-4493-B245-DCBF4B8195E4}" srcOrd="0" destOrd="0" presId="urn:microsoft.com/office/officeart/2005/8/layout/radial6"/>
    <dgm:cxn modelId="{234D7DD8-D923-4FDC-9E63-031CA3FD0F97}" srcId="{C29A25D4-6977-404D-B936-BE10D3C4C0A1}" destId="{7E950B3B-54C9-40E7-AD00-DD3575A4CFD0}" srcOrd="0" destOrd="0" parTransId="{DD3CD443-2990-43CD-B761-F2A2309C1F2A}" sibTransId="{744B4644-011D-4823-A32D-A1BAE0882874}"/>
    <dgm:cxn modelId="{9BC8F7DC-7692-46C7-ADF7-B79E61B551AE}" srcId="{7E950B3B-54C9-40E7-AD00-DD3575A4CFD0}" destId="{61800A18-15EF-421B-A1CC-463F1B734A29}" srcOrd="2" destOrd="0" parTransId="{3431567A-55DB-42EC-B531-F4A2D0191C8C}" sibTransId="{7756B515-DCAF-4DF4-B67A-22D55A4089A2}"/>
    <dgm:cxn modelId="{676AACF1-CE1D-4B5B-AEF7-D6FE37C219A1}" type="presOf" srcId="{621BCE4B-0C79-4B53-A2BB-080B3A631104}" destId="{B817FD8A-5C8C-4D70-B474-4E8F79457774}" srcOrd="0" destOrd="0" presId="urn:microsoft.com/office/officeart/2005/8/layout/radial6"/>
    <dgm:cxn modelId="{BE3EABBE-EE14-4481-8B4F-B1A4AF0ECC60}" type="presParOf" srcId="{25D9C381-0268-4B20-92A4-DAA9E1F620F6}" destId="{581361CA-87CE-4FEE-A050-922126436B52}" srcOrd="0" destOrd="0" presId="urn:microsoft.com/office/officeart/2005/8/layout/radial6"/>
    <dgm:cxn modelId="{924D7963-1AB1-4443-B289-1447155513E9}" type="presParOf" srcId="{25D9C381-0268-4B20-92A4-DAA9E1F620F6}" destId="{2A7E5D56-3915-45AD-A848-5D63A64D15F4}" srcOrd="1" destOrd="0" presId="urn:microsoft.com/office/officeart/2005/8/layout/radial6"/>
    <dgm:cxn modelId="{8AB98873-E8A0-4FD5-94FF-1737046BDE62}" type="presParOf" srcId="{25D9C381-0268-4B20-92A4-DAA9E1F620F6}" destId="{14475786-8B39-4E7A-AD90-578762DF2244}" srcOrd="2" destOrd="0" presId="urn:microsoft.com/office/officeart/2005/8/layout/radial6"/>
    <dgm:cxn modelId="{CA125D86-104A-4B7C-8735-7EDDFD8D4BBF}" type="presParOf" srcId="{25D9C381-0268-4B20-92A4-DAA9E1F620F6}" destId="{B817FD8A-5C8C-4D70-B474-4E8F79457774}" srcOrd="3" destOrd="0" presId="urn:microsoft.com/office/officeart/2005/8/layout/radial6"/>
    <dgm:cxn modelId="{3299DF6C-944C-4606-9E97-CDCEB8A5976E}" type="presParOf" srcId="{25D9C381-0268-4B20-92A4-DAA9E1F620F6}" destId="{B2CEC724-D7EF-43D2-8DD9-E4CDA71E7C6C}" srcOrd="4" destOrd="0" presId="urn:microsoft.com/office/officeart/2005/8/layout/radial6"/>
    <dgm:cxn modelId="{7E24BDDA-9036-45E6-99F6-31D04DC5EE99}" type="presParOf" srcId="{25D9C381-0268-4B20-92A4-DAA9E1F620F6}" destId="{9BFA98DE-E2E6-470E-897F-8529B9F4EF9D}" srcOrd="5" destOrd="0" presId="urn:microsoft.com/office/officeart/2005/8/layout/radial6"/>
    <dgm:cxn modelId="{8740944A-8F69-44B7-A957-FA3F2AD17F60}" type="presParOf" srcId="{25D9C381-0268-4B20-92A4-DAA9E1F620F6}" destId="{D47EB191-2AEE-41E0-B3C4-8B9451F90DFB}" srcOrd="6" destOrd="0" presId="urn:microsoft.com/office/officeart/2005/8/layout/radial6"/>
    <dgm:cxn modelId="{030B6344-8372-4E8E-9F5A-E35516888747}" type="presParOf" srcId="{25D9C381-0268-4B20-92A4-DAA9E1F620F6}" destId="{940FC1F8-9598-4F57-A482-50EB8C3654C1}" srcOrd="7" destOrd="0" presId="urn:microsoft.com/office/officeart/2005/8/layout/radial6"/>
    <dgm:cxn modelId="{BB19F98F-50E8-4593-9112-B86BF10CAEE7}" type="presParOf" srcId="{25D9C381-0268-4B20-92A4-DAA9E1F620F6}" destId="{7252181B-E2F1-4945-9071-E08B87B75B05}" srcOrd="8" destOrd="0" presId="urn:microsoft.com/office/officeart/2005/8/layout/radial6"/>
    <dgm:cxn modelId="{A2A31F79-099E-4536-BCC5-2E0D360C6E00}" type="presParOf" srcId="{25D9C381-0268-4B20-92A4-DAA9E1F620F6}" destId="{ECEBAF92-D98C-4493-B245-DCBF4B8195E4}" srcOrd="9" destOrd="0" presId="urn:microsoft.com/office/officeart/2005/8/layout/radial6"/>
    <dgm:cxn modelId="{46134385-6E05-48E7-8EB3-F20E9B7F2C84}" type="presParOf" srcId="{25D9C381-0268-4B20-92A4-DAA9E1F620F6}" destId="{018F67C7-B05B-4F85-B6EA-63DFC7556B22}" srcOrd="10" destOrd="0" presId="urn:microsoft.com/office/officeart/2005/8/layout/radial6"/>
    <dgm:cxn modelId="{24A619C7-329F-4616-946D-74C3A09F7DB7}" type="presParOf" srcId="{25D9C381-0268-4B20-92A4-DAA9E1F620F6}" destId="{9379E9FB-2A14-41A1-A8C9-3EBBADB27F9C}" srcOrd="11" destOrd="0" presId="urn:microsoft.com/office/officeart/2005/8/layout/radial6"/>
    <dgm:cxn modelId="{92B544C3-DE3A-42D6-8A13-DED4F6CC9720}" type="presParOf" srcId="{25D9C381-0268-4B20-92A4-DAA9E1F620F6}" destId="{CBA4004D-F4A9-456D-A524-C398E7EF66E7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9A25D4-6977-404D-B936-BE10D3C4C0A1}" type="doc">
      <dgm:prSet loTypeId="urn:microsoft.com/office/officeart/2005/8/layout/radial6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E950B3B-54C9-40E7-AD00-DD3575A4CFD0}">
      <dgm:prSet phldrT="[Text]"/>
      <dgm:spPr/>
      <dgm:t>
        <a:bodyPr/>
        <a:lstStyle/>
        <a:p>
          <a:r>
            <a:rPr lang="en-GB" dirty="0"/>
            <a:t>Instant Settlement Network (ISN)</a:t>
          </a:r>
        </a:p>
      </dgm:t>
    </dgm:pt>
    <dgm:pt modelId="{DD3CD443-2990-43CD-B761-F2A2309C1F2A}" type="parTrans" cxnId="{234D7DD8-D923-4FDC-9E63-031CA3FD0F97}">
      <dgm:prSet/>
      <dgm:spPr/>
      <dgm:t>
        <a:bodyPr/>
        <a:lstStyle/>
        <a:p>
          <a:endParaRPr lang="en-GB"/>
        </a:p>
      </dgm:t>
    </dgm:pt>
    <dgm:pt modelId="{744B4644-011D-4823-A32D-A1BAE0882874}" type="sibTrans" cxnId="{234D7DD8-D923-4FDC-9E63-031CA3FD0F97}">
      <dgm:prSet/>
      <dgm:spPr/>
      <dgm:t>
        <a:bodyPr/>
        <a:lstStyle/>
        <a:p>
          <a:endParaRPr lang="en-GB"/>
        </a:p>
      </dgm:t>
    </dgm:pt>
    <dgm:pt modelId="{3739B4E4-1AA3-4427-9E89-F32DF8E1F501}">
      <dgm:prSet phldrT="[Text]"/>
      <dgm:spPr/>
      <dgm:t>
        <a:bodyPr/>
        <a:lstStyle/>
        <a:p>
          <a:r>
            <a:rPr lang="en-GB" dirty="0"/>
            <a:t>DFSP Y</a:t>
          </a:r>
        </a:p>
      </dgm:t>
    </dgm:pt>
    <dgm:pt modelId="{EDFDC81A-E52C-4C8D-BBA7-470BB0B51959}" type="parTrans" cxnId="{B0BDEFC8-3D1B-4454-BE5B-C30183D29602}">
      <dgm:prSet/>
      <dgm:spPr/>
      <dgm:t>
        <a:bodyPr/>
        <a:lstStyle/>
        <a:p>
          <a:endParaRPr lang="en-GB"/>
        </a:p>
      </dgm:t>
    </dgm:pt>
    <dgm:pt modelId="{621BCE4B-0C79-4B53-A2BB-080B3A631104}" type="sibTrans" cxnId="{B0BDEFC8-3D1B-4454-BE5B-C30183D29602}">
      <dgm:prSet/>
      <dgm:spPr/>
      <dgm:t>
        <a:bodyPr/>
        <a:lstStyle/>
        <a:p>
          <a:endParaRPr lang="en-GB"/>
        </a:p>
      </dgm:t>
    </dgm:pt>
    <dgm:pt modelId="{2EB58737-5A48-432C-9BA5-8FD583A498A3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DFSP B</a:t>
          </a:r>
        </a:p>
      </dgm:t>
    </dgm:pt>
    <dgm:pt modelId="{9FDB327D-9E0A-46A8-9E6D-692558BF26B7}" type="parTrans" cxnId="{4E5F773B-9AFA-47EC-87F2-46C1397F3E91}">
      <dgm:prSet/>
      <dgm:spPr/>
      <dgm:t>
        <a:bodyPr/>
        <a:lstStyle/>
        <a:p>
          <a:endParaRPr lang="en-GB"/>
        </a:p>
      </dgm:t>
    </dgm:pt>
    <dgm:pt modelId="{B895B0BC-12E4-4F05-8E61-66F20CAD51B1}" type="sibTrans" cxnId="{4E5F773B-9AFA-47EC-87F2-46C1397F3E91}">
      <dgm:prSet/>
      <dgm:spPr/>
      <dgm:t>
        <a:bodyPr/>
        <a:lstStyle/>
        <a:p>
          <a:endParaRPr lang="en-GB"/>
        </a:p>
      </dgm:t>
    </dgm:pt>
    <dgm:pt modelId="{61800A18-15EF-421B-A1CC-463F1B734A29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GB" dirty="0"/>
            <a:t>DFSP Z</a:t>
          </a:r>
        </a:p>
      </dgm:t>
    </dgm:pt>
    <dgm:pt modelId="{3431567A-55DB-42EC-B531-F4A2D0191C8C}" type="parTrans" cxnId="{9BC8F7DC-7692-46C7-ADF7-B79E61B551AE}">
      <dgm:prSet/>
      <dgm:spPr/>
      <dgm:t>
        <a:bodyPr/>
        <a:lstStyle/>
        <a:p>
          <a:endParaRPr lang="en-GB"/>
        </a:p>
      </dgm:t>
    </dgm:pt>
    <dgm:pt modelId="{7756B515-DCAF-4DF4-B67A-22D55A4089A2}" type="sibTrans" cxnId="{9BC8F7DC-7692-46C7-ADF7-B79E61B551AE}">
      <dgm:prSet/>
      <dgm:spPr/>
      <dgm:t>
        <a:bodyPr/>
        <a:lstStyle/>
        <a:p>
          <a:endParaRPr lang="en-GB"/>
        </a:p>
      </dgm:t>
    </dgm:pt>
    <dgm:pt modelId="{92533DCC-3402-4697-9442-1991F2CC6790}">
      <dgm:prSet phldrT="[Text]"/>
      <dgm:spPr/>
      <dgm:t>
        <a:bodyPr/>
        <a:lstStyle/>
        <a:p>
          <a:r>
            <a:rPr lang="en-GB" dirty="0"/>
            <a:t>DFSP A</a:t>
          </a:r>
        </a:p>
      </dgm:t>
    </dgm:pt>
    <dgm:pt modelId="{B3E5FA5D-24EF-40B2-81D9-E3BFC727C0AC}" type="parTrans" cxnId="{E7AF43AF-5AFE-4A3D-A02D-E4301B8420AE}">
      <dgm:prSet/>
      <dgm:spPr/>
      <dgm:t>
        <a:bodyPr/>
        <a:lstStyle/>
        <a:p>
          <a:endParaRPr lang="en-GB"/>
        </a:p>
      </dgm:t>
    </dgm:pt>
    <dgm:pt modelId="{3F5A392C-8C4D-4998-A967-AEC5B977CEC9}" type="sibTrans" cxnId="{E7AF43AF-5AFE-4A3D-A02D-E4301B8420AE}">
      <dgm:prSet/>
      <dgm:spPr/>
      <dgm:t>
        <a:bodyPr/>
        <a:lstStyle/>
        <a:p>
          <a:endParaRPr lang="en-GB"/>
        </a:p>
      </dgm:t>
    </dgm:pt>
    <dgm:pt modelId="{25D9C381-0268-4B20-92A4-DAA9E1F620F6}" type="pres">
      <dgm:prSet presAssocID="{C29A25D4-6977-404D-B936-BE10D3C4C0A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81361CA-87CE-4FEE-A050-922126436B52}" type="pres">
      <dgm:prSet presAssocID="{7E950B3B-54C9-40E7-AD00-DD3575A4CFD0}" presName="centerShape" presStyleLbl="node0" presStyleIdx="0" presStyleCnt="1"/>
      <dgm:spPr/>
    </dgm:pt>
    <dgm:pt modelId="{2A7E5D56-3915-45AD-A848-5D63A64D15F4}" type="pres">
      <dgm:prSet presAssocID="{3739B4E4-1AA3-4427-9E89-F32DF8E1F501}" presName="node" presStyleLbl="node1" presStyleIdx="0" presStyleCnt="4">
        <dgm:presLayoutVars>
          <dgm:bulletEnabled val="1"/>
        </dgm:presLayoutVars>
      </dgm:prSet>
      <dgm:spPr/>
    </dgm:pt>
    <dgm:pt modelId="{14475786-8B39-4E7A-AD90-578762DF2244}" type="pres">
      <dgm:prSet presAssocID="{3739B4E4-1AA3-4427-9E89-F32DF8E1F501}" presName="dummy" presStyleCnt="0"/>
      <dgm:spPr/>
    </dgm:pt>
    <dgm:pt modelId="{B817FD8A-5C8C-4D70-B474-4E8F79457774}" type="pres">
      <dgm:prSet presAssocID="{621BCE4B-0C79-4B53-A2BB-080B3A631104}" presName="sibTrans" presStyleLbl="sibTrans2D1" presStyleIdx="0" presStyleCnt="4"/>
      <dgm:spPr/>
    </dgm:pt>
    <dgm:pt modelId="{B2CEC724-D7EF-43D2-8DD9-E4CDA71E7C6C}" type="pres">
      <dgm:prSet presAssocID="{2EB58737-5A48-432C-9BA5-8FD583A498A3}" presName="node" presStyleLbl="node1" presStyleIdx="1" presStyleCnt="4">
        <dgm:presLayoutVars>
          <dgm:bulletEnabled val="1"/>
        </dgm:presLayoutVars>
      </dgm:prSet>
      <dgm:spPr/>
    </dgm:pt>
    <dgm:pt modelId="{9BFA98DE-E2E6-470E-897F-8529B9F4EF9D}" type="pres">
      <dgm:prSet presAssocID="{2EB58737-5A48-432C-9BA5-8FD583A498A3}" presName="dummy" presStyleCnt="0"/>
      <dgm:spPr/>
    </dgm:pt>
    <dgm:pt modelId="{D47EB191-2AEE-41E0-B3C4-8B9451F90DFB}" type="pres">
      <dgm:prSet presAssocID="{B895B0BC-12E4-4F05-8E61-66F20CAD51B1}" presName="sibTrans" presStyleLbl="sibTrans2D1" presStyleIdx="1" presStyleCnt="4"/>
      <dgm:spPr/>
    </dgm:pt>
    <dgm:pt modelId="{940FC1F8-9598-4F57-A482-50EB8C3654C1}" type="pres">
      <dgm:prSet presAssocID="{61800A18-15EF-421B-A1CC-463F1B734A29}" presName="node" presStyleLbl="node1" presStyleIdx="2" presStyleCnt="4">
        <dgm:presLayoutVars>
          <dgm:bulletEnabled val="1"/>
        </dgm:presLayoutVars>
      </dgm:prSet>
      <dgm:spPr/>
    </dgm:pt>
    <dgm:pt modelId="{7252181B-E2F1-4945-9071-E08B87B75B05}" type="pres">
      <dgm:prSet presAssocID="{61800A18-15EF-421B-A1CC-463F1B734A29}" presName="dummy" presStyleCnt="0"/>
      <dgm:spPr/>
    </dgm:pt>
    <dgm:pt modelId="{ECEBAF92-D98C-4493-B245-DCBF4B8195E4}" type="pres">
      <dgm:prSet presAssocID="{7756B515-DCAF-4DF4-B67A-22D55A4089A2}" presName="sibTrans" presStyleLbl="sibTrans2D1" presStyleIdx="2" presStyleCnt="4"/>
      <dgm:spPr/>
    </dgm:pt>
    <dgm:pt modelId="{018F67C7-B05B-4F85-B6EA-63DFC7556B22}" type="pres">
      <dgm:prSet presAssocID="{92533DCC-3402-4697-9442-1991F2CC6790}" presName="node" presStyleLbl="node1" presStyleIdx="3" presStyleCnt="4">
        <dgm:presLayoutVars>
          <dgm:bulletEnabled val="1"/>
        </dgm:presLayoutVars>
      </dgm:prSet>
      <dgm:spPr/>
    </dgm:pt>
    <dgm:pt modelId="{9379E9FB-2A14-41A1-A8C9-3EBBADB27F9C}" type="pres">
      <dgm:prSet presAssocID="{92533DCC-3402-4697-9442-1991F2CC6790}" presName="dummy" presStyleCnt="0"/>
      <dgm:spPr/>
    </dgm:pt>
    <dgm:pt modelId="{CBA4004D-F4A9-456D-A524-C398E7EF66E7}" type="pres">
      <dgm:prSet presAssocID="{3F5A392C-8C4D-4998-A967-AEC5B977CEC9}" presName="sibTrans" presStyleLbl="sibTrans2D1" presStyleIdx="3" presStyleCnt="4"/>
      <dgm:spPr/>
    </dgm:pt>
  </dgm:ptLst>
  <dgm:cxnLst>
    <dgm:cxn modelId="{11D53F14-10A7-46D8-9564-C5B2063998E4}" type="presOf" srcId="{2EB58737-5A48-432C-9BA5-8FD583A498A3}" destId="{B2CEC724-D7EF-43D2-8DD9-E4CDA71E7C6C}" srcOrd="0" destOrd="0" presId="urn:microsoft.com/office/officeart/2005/8/layout/radial6"/>
    <dgm:cxn modelId="{2A998E1A-31DE-4390-9C05-198D00A5AAAF}" type="presOf" srcId="{3739B4E4-1AA3-4427-9E89-F32DF8E1F501}" destId="{2A7E5D56-3915-45AD-A848-5D63A64D15F4}" srcOrd="0" destOrd="0" presId="urn:microsoft.com/office/officeart/2005/8/layout/radial6"/>
    <dgm:cxn modelId="{4E5F773B-9AFA-47EC-87F2-46C1397F3E91}" srcId="{7E950B3B-54C9-40E7-AD00-DD3575A4CFD0}" destId="{2EB58737-5A48-432C-9BA5-8FD583A498A3}" srcOrd="1" destOrd="0" parTransId="{9FDB327D-9E0A-46A8-9E6D-692558BF26B7}" sibTransId="{B895B0BC-12E4-4F05-8E61-66F20CAD51B1}"/>
    <dgm:cxn modelId="{76DF5654-4191-47AC-8637-057A4A3FEEAC}" type="presOf" srcId="{3F5A392C-8C4D-4998-A967-AEC5B977CEC9}" destId="{CBA4004D-F4A9-456D-A524-C398E7EF66E7}" srcOrd="0" destOrd="0" presId="urn:microsoft.com/office/officeart/2005/8/layout/radial6"/>
    <dgm:cxn modelId="{27CABA58-348E-4675-BEBB-B54C17F7E98C}" type="presOf" srcId="{92533DCC-3402-4697-9442-1991F2CC6790}" destId="{018F67C7-B05B-4F85-B6EA-63DFC7556B22}" srcOrd="0" destOrd="0" presId="urn:microsoft.com/office/officeart/2005/8/layout/radial6"/>
    <dgm:cxn modelId="{AAB49F5A-9577-4CD4-8384-F74CBC6E1E3C}" type="presOf" srcId="{C29A25D4-6977-404D-B936-BE10D3C4C0A1}" destId="{25D9C381-0268-4B20-92A4-DAA9E1F620F6}" srcOrd="0" destOrd="0" presId="urn:microsoft.com/office/officeart/2005/8/layout/radial6"/>
    <dgm:cxn modelId="{A11C097B-3DF5-4872-9796-9D0F757E37FD}" type="presOf" srcId="{61800A18-15EF-421B-A1CC-463F1B734A29}" destId="{940FC1F8-9598-4F57-A482-50EB8C3654C1}" srcOrd="0" destOrd="0" presId="urn:microsoft.com/office/officeart/2005/8/layout/radial6"/>
    <dgm:cxn modelId="{A8F5768C-076F-49B4-ABF8-86A05B0184CC}" type="presOf" srcId="{7E950B3B-54C9-40E7-AD00-DD3575A4CFD0}" destId="{581361CA-87CE-4FEE-A050-922126436B52}" srcOrd="0" destOrd="0" presId="urn:microsoft.com/office/officeart/2005/8/layout/radial6"/>
    <dgm:cxn modelId="{5E0C46A2-5D85-410D-9FFA-0D79A4C49B09}" type="presOf" srcId="{B895B0BC-12E4-4F05-8E61-66F20CAD51B1}" destId="{D47EB191-2AEE-41E0-B3C4-8B9451F90DFB}" srcOrd="0" destOrd="0" presId="urn:microsoft.com/office/officeart/2005/8/layout/radial6"/>
    <dgm:cxn modelId="{E7AF43AF-5AFE-4A3D-A02D-E4301B8420AE}" srcId="{7E950B3B-54C9-40E7-AD00-DD3575A4CFD0}" destId="{92533DCC-3402-4697-9442-1991F2CC6790}" srcOrd="3" destOrd="0" parTransId="{B3E5FA5D-24EF-40B2-81D9-E3BFC727C0AC}" sibTransId="{3F5A392C-8C4D-4998-A967-AEC5B977CEC9}"/>
    <dgm:cxn modelId="{B0BDEFC8-3D1B-4454-BE5B-C30183D29602}" srcId="{7E950B3B-54C9-40E7-AD00-DD3575A4CFD0}" destId="{3739B4E4-1AA3-4427-9E89-F32DF8E1F501}" srcOrd="0" destOrd="0" parTransId="{EDFDC81A-E52C-4C8D-BBA7-470BB0B51959}" sibTransId="{621BCE4B-0C79-4B53-A2BB-080B3A631104}"/>
    <dgm:cxn modelId="{AF0FB0D2-D2E8-4830-B9F2-A487AA873EE1}" type="presOf" srcId="{7756B515-DCAF-4DF4-B67A-22D55A4089A2}" destId="{ECEBAF92-D98C-4493-B245-DCBF4B8195E4}" srcOrd="0" destOrd="0" presId="urn:microsoft.com/office/officeart/2005/8/layout/radial6"/>
    <dgm:cxn modelId="{234D7DD8-D923-4FDC-9E63-031CA3FD0F97}" srcId="{C29A25D4-6977-404D-B936-BE10D3C4C0A1}" destId="{7E950B3B-54C9-40E7-AD00-DD3575A4CFD0}" srcOrd="0" destOrd="0" parTransId="{DD3CD443-2990-43CD-B761-F2A2309C1F2A}" sibTransId="{744B4644-011D-4823-A32D-A1BAE0882874}"/>
    <dgm:cxn modelId="{9BC8F7DC-7692-46C7-ADF7-B79E61B551AE}" srcId="{7E950B3B-54C9-40E7-AD00-DD3575A4CFD0}" destId="{61800A18-15EF-421B-A1CC-463F1B734A29}" srcOrd="2" destOrd="0" parTransId="{3431567A-55DB-42EC-B531-F4A2D0191C8C}" sibTransId="{7756B515-DCAF-4DF4-B67A-22D55A4089A2}"/>
    <dgm:cxn modelId="{676AACF1-CE1D-4B5B-AEF7-D6FE37C219A1}" type="presOf" srcId="{621BCE4B-0C79-4B53-A2BB-080B3A631104}" destId="{B817FD8A-5C8C-4D70-B474-4E8F79457774}" srcOrd="0" destOrd="0" presId="urn:microsoft.com/office/officeart/2005/8/layout/radial6"/>
    <dgm:cxn modelId="{BE3EABBE-EE14-4481-8B4F-B1A4AF0ECC60}" type="presParOf" srcId="{25D9C381-0268-4B20-92A4-DAA9E1F620F6}" destId="{581361CA-87CE-4FEE-A050-922126436B52}" srcOrd="0" destOrd="0" presId="urn:microsoft.com/office/officeart/2005/8/layout/radial6"/>
    <dgm:cxn modelId="{924D7963-1AB1-4443-B289-1447155513E9}" type="presParOf" srcId="{25D9C381-0268-4B20-92A4-DAA9E1F620F6}" destId="{2A7E5D56-3915-45AD-A848-5D63A64D15F4}" srcOrd="1" destOrd="0" presId="urn:microsoft.com/office/officeart/2005/8/layout/radial6"/>
    <dgm:cxn modelId="{8AB98873-E8A0-4FD5-94FF-1737046BDE62}" type="presParOf" srcId="{25D9C381-0268-4B20-92A4-DAA9E1F620F6}" destId="{14475786-8B39-4E7A-AD90-578762DF2244}" srcOrd="2" destOrd="0" presId="urn:microsoft.com/office/officeart/2005/8/layout/radial6"/>
    <dgm:cxn modelId="{CA125D86-104A-4B7C-8735-7EDDFD8D4BBF}" type="presParOf" srcId="{25D9C381-0268-4B20-92A4-DAA9E1F620F6}" destId="{B817FD8A-5C8C-4D70-B474-4E8F79457774}" srcOrd="3" destOrd="0" presId="urn:microsoft.com/office/officeart/2005/8/layout/radial6"/>
    <dgm:cxn modelId="{3299DF6C-944C-4606-9E97-CDCEB8A5976E}" type="presParOf" srcId="{25D9C381-0268-4B20-92A4-DAA9E1F620F6}" destId="{B2CEC724-D7EF-43D2-8DD9-E4CDA71E7C6C}" srcOrd="4" destOrd="0" presId="urn:microsoft.com/office/officeart/2005/8/layout/radial6"/>
    <dgm:cxn modelId="{7E24BDDA-9036-45E6-99F6-31D04DC5EE99}" type="presParOf" srcId="{25D9C381-0268-4B20-92A4-DAA9E1F620F6}" destId="{9BFA98DE-E2E6-470E-897F-8529B9F4EF9D}" srcOrd="5" destOrd="0" presId="urn:microsoft.com/office/officeart/2005/8/layout/radial6"/>
    <dgm:cxn modelId="{8740944A-8F69-44B7-A957-FA3F2AD17F60}" type="presParOf" srcId="{25D9C381-0268-4B20-92A4-DAA9E1F620F6}" destId="{D47EB191-2AEE-41E0-B3C4-8B9451F90DFB}" srcOrd="6" destOrd="0" presId="urn:microsoft.com/office/officeart/2005/8/layout/radial6"/>
    <dgm:cxn modelId="{030B6344-8372-4E8E-9F5A-E35516888747}" type="presParOf" srcId="{25D9C381-0268-4B20-92A4-DAA9E1F620F6}" destId="{940FC1F8-9598-4F57-A482-50EB8C3654C1}" srcOrd="7" destOrd="0" presId="urn:microsoft.com/office/officeart/2005/8/layout/radial6"/>
    <dgm:cxn modelId="{BB19F98F-50E8-4593-9112-B86BF10CAEE7}" type="presParOf" srcId="{25D9C381-0268-4B20-92A4-DAA9E1F620F6}" destId="{7252181B-E2F1-4945-9071-E08B87B75B05}" srcOrd="8" destOrd="0" presId="urn:microsoft.com/office/officeart/2005/8/layout/radial6"/>
    <dgm:cxn modelId="{A2A31F79-099E-4536-BCC5-2E0D360C6E00}" type="presParOf" srcId="{25D9C381-0268-4B20-92A4-DAA9E1F620F6}" destId="{ECEBAF92-D98C-4493-B245-DCBF4B8195E4}" srcOrd="9" destOrd="0" presId="urn:microsoft.com/office/officeart/2005/8/layout/radial6"/>
    <dgm:cxn modelId="{46134385-6E05-48E7-8EB3-F20E9B7F2C84}" type="presParOf" srcId="{25D9C381-0268-4B20-92A4-DAA9E1F620F6}" destId="{018F67C7-B05B-4F85-B6EA-63DFC7556B22}" srcOrd="10" destOrd="0" presId="urn:microsoft.com/office/officeart/2005/8/layout/radial6"/>
    <dgm:cxn modelId="{24A619C7-329F-4616-946D-74C3A09F7DB7}" type="presParOf" srcId="{25D9C381-0268-4B20-92A4-DAA9E1F620F6}" destId="{9379E9FB-2A14-41A1-A8C9-3EBBADB27F9C}" srcOrd="11" destOrd="0" presId="urn:microsoft.com/office/officeart/2005/8/layout/radial6"/>
    <dgm:cxn modelId="{92B544C3-DE3A-42D6-8A13-DED4F6CC9720}" type="presParOf" srcId="{25D9C381-0268-4B20-92A4-DAA9E1F620F6}" destId="{CBA4004D-F4A9-456D-A524-C398E7EF66E7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9A25D4-6977-404D-B936-BE10D3C4C0A1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E950B3B-54C9-40E7-AD00-DD3575A4CFD0}">
      <dgm:prSet phldrT="[Text]"/>
      <dgm:spPr/>
      <dgm:t>
        <a:bodyPr/>
        <a:lstStyle/>
        <a:p>
          <a:r>
            <a:rPr lang="en-GB" dirty="0"/>
            <a:t>Mojaloop scheme</a:t>
          </a:r>
        </a:p>
      </dgm:t>
    </dgm:pt>
    <dgm:pt modelId="{DD3CD443-2990-43CD-B761-F2A2309C1F2A}" type="parTrans" cxnId="{234D7DD8-D923-4FDC-9E63-031CA3FD0F97}">
      <dgm:prSet/>
      <dgm:spPr/>
      <dgm:t>
        <a:bodyPr/>
        <a:lstStyle/>
        <a:p>
          <a:endParaRPr lang="en-GB"/>
        </a:p>
      </dgm:t>
    </dgm:pt>
    <dgm:pt modelId="{744B4644-011D-4823-A32D-A1BAE0882874}" type="sibTrans" cxnId="{234D7DD8-D923-4FDC-9E63-031CA3FD0F97}">
      <dgm:prSet/>
      <dgm:spPr/>
      <dgm:t>
        <a:bodyPr/>
        <a:lstStyle/>
        <a:p>
          <a:endParaRPr lang="en-GB"/>
        </a:p>
      </dgm:t>
    </dgm:pt>
    <dgm:pt modelId="{3739B4E4-1AA3-4427-9E89-F32DF8E1F501}">
      <dgm:prSet phldrT="[Text]"/>
      <dgm:spPr/>
      <dgm:t>
        <a:bodyPr/>
        <a:lstStyle/>
        <a:p>
          <a:r>
            <a:rPr lang="en-GB" dirty="0"/>
            <a:t>DFSP A</a:t>
          </a:r>
        </a:p>
      </dgm:t>
    </dgm:pt>
    <dgm:pt modelId="{EDFDC81A-E52C-4C8D-BBA7-470BB0B51959}" type="parTrans" cxnId="{B0BDEFC8-3D1B-4454-BE5B-C30183D29602}">
      <dgm:prSet/>
      <dgm:spPr/>
      <dgm:t>
        <a:bodyPr/>
        <a:lstStyle/>
        <a:p>
          <a:endParaRPr lang="en-GB"/>
        </a:p>
      </dgm:t>
    </dgm:pt>
    <dgm:pt modelId="{621BCE4B-0C79-4B53-A2BB-080B3A631104}" type="sibTrans" cxnId="{B0BDEFC8-3D1B-4454-BE5B-C30183D29602}">
      <dgm:prSet/>
      <dgm:spPr/>
      <dgm:t>
        <a:bodyPr/>
        <a:lstStyle/>
        <a:p>
          <a:endParaRPr lang="en-GB"/>
        </a:p>
      </dgm:t>
    </dgm:pt>
    <dgm:pt modelId="{2EB58737-5A48-432C-9BA5-8FD583A498A3}">
      <dgm:prSet phldrT="[Text]"/>
      <dgm:spPr/>
      <dgm:t>
        <a:bodyPr/>
        <a:lstStyle/>
        <a:p>
          <a:r>
            <a:rPr lang="en-GB" dirty="0"/>
            <a:t>Creditor DFSP</a:t>
          </a:r>
        </a:p>
      </dgm:t>
    </dgm:pt>
    <dgm:pt modelId="{9FDB327D-9E0A-46A8-9E6D-692558BF26B7}" type="parTrans" cxnId="{4E5F773B-9AFA-47EC-87F2-46C1397F3E91}">
      <dgm:prSet/>
      <dgm:spPr/>
      <dgm:t>
        <a:bodyPr/>
        <a:lstStyle/>
        <a:p>
          <a:endParaRPr lang="en-GB"/>
        </a:p>
      </dgm:t>
    </dgm:pt>
    <dgm:pt modelId="{B895B0BC-12E4-4F05-8E61-66F20CAD51B1}" type="sibTrans" cxnId="{4E5F773B-9AFA-47EC-87F2-46C1397F3E91}">
      <dgm:prSet/>
      <dgm:spPr/>
      <dgm:t>
        <a:bodyPr/>
        <a:lstStyle/>
        <a:p>
          <a:endParaRPr lang="en-GB"/>
        </a:p>
      </dgm:t>
    </dgm:pt>
    <dgm:pt modelId="{61800A18-15EF-421B-A1CC-463F1B734A29}">
      <dgm:prSet phldrT="[Text]"/>
      <dgm:spPr/>
      <dgm:t>
        <a:bodyPr/>
        <a:lstStyle/>
        <a:p>
          <a:r>
            <a:rPr lang="en-GB" dirty="0"/>
            <a:t>DFSP B</a:t>
          </a:r>
        </a:p>
      </dgm:t>
    </dgm:pt>
    <dgm:pt modelId="{3431567A-55DB-42EC-B531-F4A2D0191C8C}" type="parTrans" cxnId="{9BC8F7DC-7692-46C7-ADF7-B79E61B551AE}">
      <dgm:prSet/>
      <dgm:spPr/>
      <dgm:t>
        <a:bodyPr/>
        <a:lstStyle/>
        <a:p>
          <a:endParaRPr lang="en-GB"/>
        </a:p>
      </dgm:t>
    </dgm:pt>
    <dgm:pt modelId="{7756B515-DCAF-4DF4-B67A-22D55A4089A2}" type="sibTrans" cxnId="{9BC8F7DC-7692-46C7-ADF7-B79E61B551AE}">
      <dgm:prSet/>
      <dgm:spPr/>
      <dgm:t>
        <a:bodyPr/>
        <a:lstStyle/>
        <a:p>
          <a:endParaRPr lang="en-GB"/>
        </a:p>
      </dgm:t>
    </dgm:pt>
    <dgm:pt modelId="{92533DCC-3402-4697-9442-1991F2CC6790}">
      <dgm:prSet phldrT="[Text]"/>
      <dgm:spPr/>
      <dgm:t>
        <a:bodyPr/>
        <a:lstStyle/>
        <a:p>
          <a:r>
            <a:rPr lang="en-GB" dirty="0"/>
            <a:t>Mojaloop proxy</a:t>
          </a:r>
        </a:p>
      </dgm:t>
    </dgm:pt>
    <dgm:pt modelId="{B3E5FA5D-24EF-40B2-81D9-E3BFC727C0AC}" type="parTrans" cxnId="{E7AF43AF-5AFE-4A3D-A02D-E4301B8420AE}">
      <dgm:prSet/>
      <dgm:spPr/>
      <dgm:t>
        <a:bodyPr/>
        <a:lstStyle/>
        <a:p>
          <a:endParaRPr lang="en-GB"/>
        </a:p>
      </dgm:t>
    </dgm:pt>
    <dgm:pt modelId="{3F5A392C-8C4D-4998-A967-AEC5B977CEC9}" type="sibTrans" cxnId="{E7AF43AF-5AFE-4A3D-A02D-E4301B8420AE}">
      <dgm:prSet/>
      <dgm:spPr/>
      <dgm:t>
        <a:bodyPr/>
        <a:lstStyle/>
        <a:p>
          <a:endParaRPr lang="en-GB"/>
        </a:p>
      </dgm:t>
    </dgm:pt>
    <dgm:pt modelId="{25D9C381-0268-4B20-92A4-DAA9E1F620F6}" type="pres">
      <dgm:prSet presAssocID="{C29A25D4-6977-404D-B936-BE10D3C4C0A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81361CA-87CE-4FEE-A050-922126436B52}" type="pres">
      <dgm:prSet presAssocID="{7E950B3B-54C9-40E7-AD00-DD3575A4CFD0}" presName="centerShape" presStyleLbl="node0" presStyleIdx="0" presStyleCnt="1"/>
      <dgm:spPr/>
    </dgm:pt>
    <dgm:pt modelId="{2A7E5D56-3915-45AD-A848-5D63A64D15F4}" type="pres">
      <dgm:prSet presAssocID="{3739B4E4-1AA3-4427-9E89-F32DF8E1F501}" presName="node" presStyleLbl="node1" presStyleIdx="0" presStyleCnt="4">
        <dgm:presLayoutVars>
          <dgm:bulletEnabled val="1"/>
        </dgm:presLayoutVars>
      </dgm:prSet>
      <dgm:spPr/>
    </dgm:pt>
    <dgm:pt modelId="{14475786-8B39-4E7A-AD90-578762DF2244}" type="pres">
      <dgm:prSet presAssocID="{3739B4E4-1AA3-4427-9E89-F32DF8E1F501}" presName="dummy" presStyleCnt="0"/>
      <dgm:spPr/>
    </dgm:pt>
    <dgm:pt modelId="{B817FD8A-5C8C-4D70-B474-4E8F79457774}" type="pres">
      <dgm:prSet presAssocID="{621BCE4B-0C79-4B53-A2BB-080B3A631104}" presName="sibTrans" presStyleLbl="sibTrans2D1" presStyleIdx="0" presStyleCnt="4"/>
      <dgm:spPr/>
    </dgm:pt>
    <dgm:pt modelId="{B2CEC724-D7EF-43D2-8DD9-E4CDA71E7C6C}" type="pres">
      <dgm:prSet presAssocID="{2EB58737-5A48-432C-9BA5-8FD583A498A3}" presName="node" presStyleLbl="node1" presStyleIdx="1" presStyleCnt="4">
        <dgm:presLayoutVars>
          <dgm:bulletEnabled val="1"/>
        </dgm:presLayoutVars>
      </dgm:prSet>
      <dgm:spPr/>
    </dgm:pt>
    <dgm:pt modelId="{9BFA98DE-E2E6-470E-897F-8529B9F4EF9D}" type="pres">
      <dgm:prSet presAssocID="{2EB58737-5A48-432C-9BA5-8FD583A498A3}" presName="dummy" presStyleCnt="0"/>
      <dgm:spPr/>
    </dgm:pt>
    <dgm:pt modelId="{D47EB191-2AEE-41E0-B3C4-8B9451F90DFB}" type="pres">
      <dgm:prSet presAssocID="{B895B0BC-12E4-4F05-8E61-66F20CAD51B1}" presName="sibTrans" presStyleLbl="sibTrans2D1" presStyleIdx="1" presStyleCnt="4"/>
      <dgm:spPr/>
    </dgm:pt>
    <dgm:pt modelId="{940FC1F8-9598-4F57-A482-50EB8C3654C1}" type="pres">
      <dgm:prSet presAssocID="{61800A18-15EF-421B-A1CC-463F1B734A29}" presName="node" presStyleLbl="node1" presStyleIdx="2" presStyleCnt="4">
        <dgm:presLayoutVars>
          <dgm:bulletEnabled val="1"/>
        </dgm:presLayoutVars>
      </dgm:prSet>
      <dgm:spPr/>
    </dgm:pt>
    <dgm:pt modelId="{7252181B-E2F1-4945-9071-E08B87B75B05}" type="pres">
      <dgm:prSet presAssocID="{61800A18-15EF-421B-A1CC-463F1B734A29}" presName="dummy" presStyleCnt="0"/>
      <dgm:spPr/>
    </dgm:pt>
    <dgm:pt modelId="{ECEBAF92-D98C-4493-B245-DCBF4B8195E4}" type="pres">
      <dgm:prSet presAssocID="{7756B515-DCAF-4DF4-B67A-22D55A4089A2}" presName="sibTrans" presStyleLbl="sibTrans2D1" presStyleIdx="2" presStyleCnt="4"/>
      <dgm:spPr/>
    </dgm:pt>
    <dgm:pt modelId="{018F67C7-B05B-4F85-B6EA-63DFC7556B22}" type="pres">
      <dgm:prSet presAssocID="{92533DCC-3402-4697-9442-1991F2CC6790}" presName="node" presStyleLbl="node1" presStyleIdx="3" presStyleCnt="4">
        <dgm:presLayoutVars>
          <dgm:bulletEnabled val="1"/>
        </dgm:presLayoutVars>
      </dgm:prSet>
      <dgm:spPr/>
    </dgm:pt>
    <dgm:pt modelId="{9379E9FB-2A14-41A1-A8C9-3EBBADB27F9C}" type="pres">
      <dgm:prSet presAssocID="{92533DCC-3402-4697-9442-1991F2CC6790}" presName="dummy" presStyleCnt="0"/>
      <dgm:spPr/>
    </dgm:pt>
    <dgm:pt modelId="{CBA4004D-F4A9-456D-A524-C398E7EF66E7}" type="pres">
      <dgm:prSet presAssocID="{3F5A392C-8C4D-4998-A967-AEC5B977CEC9}" presName="sibTrans" presStyleLbl="sibTrans2D1" presStyleIdx="3" presStyleCnt="4"/>
      <dgm:spPr/>
    </dgm:pt>
  </dgm:ptLst>
  <dgm:cxnLst>
    <dgm:cxn modelId="{11D53F14-10A7-46D8-9564-C5B2063998E4}" type="presOf" srcId="{2EB58737-5A48-432C-9BA5-8FD583A498A3}" destId="{B2CEC724-D7EF-43D2-8DD9-E4CDA71E7C6C}" srcOrd="0" destOrd="0" presId="urn:microsoft.com/office/officeart/2005/8/layout/radial6"/>
    <dgm:cxn modelId="{2A998E1A-31DE-4390-9C05-198D00A5AAAF}" type="presOf" srcId="{3739B4E4-1AA3-4427-9E89-F32DF8E1F501}" destId="{2A7E5D56-3915-45AD-A848-5D63A64D15F4}" srcOrd="0" destOrd="0" presId="urn:microsoft.com/office/officeart/2005/8/layout/radial6"/>
    <dgm:cxn modelId="{4E5F773B-9AFA-47EC-87F2-46C1397F3E91}" srcId="{7E950B3B-54C9-40E7-AD00-DD3575A4CFD0}" destId="{2EB58737-5A48-432C-9BA5-8FD583A498A3}" srcOrd="1" destOrd="0" parTransId="{9FDB327D-9E0A-46A8-9E6D-692558BF26B7}" sibTransId="{B895B0BC-12E4-4F05-8E61-66F20CAD51B1}"/>
    <dgm:cxn modelId="{76DF5654-4191-47AC-8637-057A4A3FEEAC}" type="presOf" srcId="{3F5A392C-8C4D-4998-A967-AEC5B977CEC9}" destId="{CBA4004D-F4A9-456D-A524-C398E7EF66E7}" srcOrd="0" destOrd="0" presId="urn:microsoft.com/office/officeart/2005/8/layout/radial6"/>
    <dgm:cxn modelId="{27CABA58-348E-4675-BEBB-B54C17F7E98C}" type="presOf" srcId="{92533DCC-3402-4697-9442-1991F2CC6790}" destId="{018F67C7-B05B-4F85-B6EA-63DFC7556B22}" srcOrd="0" destOrd="0" presId="urn:microsoft.com/office/officeart/2005/8/layout/radial6"/>
    <dgm:cxn modelId="{AAB49F5A-9577-4CD4-8384-F74CBC6E1E3C}" type="presOf" srcId="{C29A25D4-6977-404D-B936-BE10D3C4C0A1}" destId="{25D9C381-0268-4B20-92A4-DAA9E1F620F6}" srcOrd="0" destOrd="0" presId="urn:microsoft.com/office/officeart/2005/8/layout/radial6"/>
    <dgm:cxn modelId="{A11C097B-3DF5-4872-9796-9D0F757E37FD}" type="presOf" srcId="{61800A18-15EF-421B-A1CC-463F1B734A29}" destId="{940FC1F8-9598-4F57-A482-50EB8C3654C1}" srcOrd="0" destOrd="0" presId="urn:microsoft.com/office/officeart/2005/8/layout/radial6"/>
    <dgm:cxn modelId="{A8F5768C-076F-49B4-ABF8-86A05B0184CC}" type="presOf" srcId="{7E950B3B-54C9-40E7-AD00-DD3575A4CFD0}" destId="{581361CA-87CE-4FEE-A050-922126436B52}" srcOrd="0" destOrd="0" presId="urn:microsoft.com/office/officeart/2005/8/layout/radial6"/>
    <dgm:cxn modelId="{5E0C46A2-5D85-410D-9FFA-0D79A4C49B09}" type="presOf" srcId="{B895B0BC-12E4-4F05-8E61-66F20CAD51B1}" destId="{D47EB191-2AEE-41E0-B3C4-8B9451F90DFB}" srcOrd="0" destOrd="0" presId="urn:microsoft.com/office/officeart/2005/8/layout/radial6"/>
    <dgm:cxn modelId="{E7AF43AF-5AFE-4A3D-A02D-E4301B8420AE}" srcId="{7E950B3B-54C9-40E7-AD00-DD3575A4CFD0}" destId="{92533DCC-3402-4697-9442-1991F2CC6790}" srcOrd="3" destOrd="0" parTransId="{B3E5FA5D-24EF-40B2-81D9-E3BFC727C0AC}" sibTransId="{3F5A392C-8C4D-4998-A967-AEC5B977CEC9}"/>
    <dgm:cxn modelId="{B0BDEFC8-3D1B-4454-BE5B-C30183D29602}" srcId="{7E950B3B-54C9-40E7-AD00-DD3575A4CFD0}" destId="{3739B4E4-1AA3-4427-9E89-F32DF8E1F501}" srcOrd="0" destOrd="0" parTransId="{EDFDC81A-E52C-4C8D-BBA7-470BB0B51959}" sibTransId="{621BCE4B-0C79-4B53-A2BB-080B3A631104}"/>
    <dgm:cxn modelId="{AF0FB0D2-D2E8-4830-B9F2-A487AA873EE1}" type="presOf" srcId="{7756B515-DCAF-4DF4-B67A-22D55A4089A2}" destId="{ECEBAF92-D98C-4493-B245-DCBF4B8195E4}" srcOrd="0" destOrd="0" presId="urn:microsoft.com/office/officeart/2005/8/layout/radial6"/>
    <dgm:cxn modelId="{234D7DD8-D923-4FDC-9E63-031CA3FD0F97}" srcId="{C29A25D4-6977-404D-B936-BE10D3C4C0A1}" destId="{7E950B3B-54C9-40E7-AD00-DD3575A4CFD0}" srcOrd="0" destOrd="0" parTransId="{DD3CD443-2990-43CD-B761-F2A2309C1F2A}" sibTransId="{744B4644-011D-4823-A32D-A1BAE0882874}"/>
    <dgm:cxn modelId="{9BC8F7DC-7692-46C7-ADF7-B79E61B551AE}" srcId="{7E950B3B-54C9-40E7-AD00-DD3575A4CFD0}" destId="{61800A18-15EF-421B-A1CC-463F1B734A29}" srcOrd="2" destOrd="0" parTransId="{3431567A-55DB-42EC-B531-F4A2D0191C8C}" sibTransId="{7756B515-DCAF-4DF4-B67A-22D55A4089A2}"/>
    <dgm:cxn modelId="{676AACF1-CE1D-4B5B-AEF7-D6FE37C219A1}" type="presOf" srcId="{621BCE4B-0C79-4B53-A2BB-080B3A631104}" destId="{B817FD8A-5C8C-4D70-B474-4E8F79457774}" srcOrd="0" destOrd="0" presId="urn:microsoft.com/office/officeart/2005/8/layout/radial6"/>
    <dgm:cxn modelId="{BE3EABBE-EE14-4481-8B4F-B1A4AF0ECC60}" type="presParOf" srcId="{25D9C381-0268-4B20-92A4-DAA9E1F620F6}" destId="{581361CA-87CE-4FEE-A050-922126436B52}" srcOrd="0" destOrd="0" presId="urn:microsoft.com/office/officeart/2005/8/layout/radial6"/>
    <dgm:cxn modelId="{924D7963-1AB1-4443-B289-1447155513E9}" type="presParOf" srcId="{25D9C381-0268-4B20-92A4-DAA9E1F620F6}" destId="{2A7E5D56-3915-45AD-A848-5D63A64D15F4}" srcOrd="1" destOrd="0" presId="urn:microsoft.com/office/officeart/2005/8/layout/radial6"/>
    <dgm:cxn modelId="{8AB98873-E8A0-4FD5-94FF-1737046BDE62}" type="presParOf" srcId="{25D9C381-0268-4B20-92A4-DAA9E1F620F6}" destId="{14475786-8B39-4E7A-AD90-578762DF2244}" srcOrd="2" destOrd="0" presId="urn:microsoft.com/office/officeart/2005/8/layout/radial6"/>
    <dgm:cxn modelId="{CA125D86-104A-4B7C-8735-7EDDFD8D4BBF}" type="presParOf" srcId="{25D9C381-0268-4B20-92A4-DAA9E1F620F6}" destId="{B817FD8A-5C8C-4D70-B474-4E8F79457774}" srcOrd="3" destOrd="0" presId="urn:microsoft.com/office/officeart/2005/8/layout/radial6"/>
    <dgm:cxn modelId="{3299DF6C-944C-4606-9E97-CDCEB8A5976E}" type="presParOf" srcId="{25D9C381-0268-4B20-92A4-DAA9E1F620F6}" destId="{B2CEC724-D7EF-43D2-8DD9-E4CDA71E7C6C}" srcOrd="4" destOrd="0" presId="urn:microsoft.com/office/officeart/2005/8/layout/radial6"/>
    <dgm:cxn modelId="{7E24BDDA-9036-45E6-99F6-31D04DC5EE99}" type="presParOf" srcId="{25D9C381-0268-4B20-92A4-DAA9E1F620F6}" destId="{9BFA98DE-E2E6-470E-897F-8529B9F4EF9D}" srcOrd="5" destOrd="0" presId="urn:microsoft.com/office/officeart/2005/8/layout/radial6"/>
    <dgm:cxn modelId="{8740944A-8F69-44B7-A957-FA3F2AD17F60}" type="presParOf" srcId="{25D9C381-0268-4B20-92A4-DAA9E1F620F6}" destId="{D47EB191-2AEE-41E0-B3C4-8B9451F90DFB}" srcOrd="6" destOrd="0" presId="urn:microsoft.com/office/officeart/2005/8/layout/radial6"/>
    <dgm:cxn modelId="{030B6344-8372-4E8E-9F5A-E35516888747}" type="presParOf" srcId="{25D9C381-0268-4B20-92A4-DAA9E1F620F6}" destId="{940FC1F8-9598-4F57-A482-50EB8C3654C1}" srcOrd="7" destOrd="0" presId="urn:microsoft.com/office/officeart/2005/8/layout/radial6"/>
    <dgm:cxn modelId="{BB19F98F-50E8-4593-9112-B86BF10CAEE7}" type="presParOf" srcId="{25D9C381-0268-4B20-92A4-DAA9E1F620F6}" destId="{7252181B-E2F1-4945-9071-E08B87B75B05}" srcOrd="8" destOrd="0" presId="urn:microsoft.com/office/officeart/2005/8/layout/radial6"/>
    <dgm:cxn modelId="{A2A31F79-099E-4536-BCC5-2E0D360C6E00}" type="presParOf" srcId="{25D9C381-0268-4B20-92A4-DAA9E1F620F6}" destId="{ECEBAF92-D98C-4493-B245-DCBF4B8195E4}" srcOrd="9" destOrd="0" presId="urn:microsoft.com/office/officeart/2005/8/layout/radial6"/>
    <dgm:cxn modelId="{46134385-6E05-48E7-8EB3-F20E9B7F2C84}" type="presParOf" srcId="{25D9C381-0268-4B20-92A4-DAA9E1F620F6}" destId="{018F67C7-B05B-4F85-B6EA-63DFC7556B22}" srcOrd="10" destOrd="0" presId="urn:microsoft.com/office/officeart/2005/8/layout/radial6"/>
    <dgm:cxn modelId="{24A619C7-329F-4616-946D-74C3A09F7DB7}" type="presParOf" srcId="{25D9C381-0268-4B20-92A4-DAA9E1F620F6}" destId="{9379E9FB-2A14-41A1-A8C9-3EBBADB27F9C}" srcOrd="11" destOrd="0" presId="urn:microsoft.com/office/officeart/2005/8/layout/radial6"/>
    <dgm:cxn modelId="{92B544C3-DE3A-42D6-8A13-DED4F6CC9720}" type="presParOf" srcId="{25D9C381-0268-4B20-92A4-DAA9E1F620F6}" destId="{CBA4004D-F4A9-456D-A524-C398E7EF66E7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9A25D4-6977-404D-B936-BE10D3C4C0A1}" type="doc">
      <dgm:prSet loTypeId="urn:microsoft.com/office/officeart/2005/8/layout/radial6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E950B3B-54C9-40E7-AD00-DD3575A4CFD0}">
      <dgm:prSet phldrT="[Text]"/>
      <dgm:spPr/>
      <dgm:t>
        <a:bodyPr/>
        <a:lstStyle/>
        <a:p>
          <a:r>
            <a:rPr lang="en-GB" dirty="0"/>
            <a:t>Instant Settlement Network</a:t>
          </a:r>
        </a:p>
      </dgm:t>
    </dgm:pt>
    <dgm:pt modelId="{DD3CD443-2990-43CD-B761-F2A2309C1F2A}" type="parTrans" cxnId="{234D7DD8-D923-4FDC-9E63-031CA3FD0F97}">
      <dgm:prSet/>
      <dgm:spPr/>
      <dgm:t>
        <a:bodyPr/>
        <a:lstStyle/>
        <a:p>
          <a:endParaRPr lang="en-GB"/>
        </a:p>
      </dgm:t>
    </dgm:pt>
    <dgm:pt modelId="{744B4644-011D-4823-A32D-A1BAE0882874}" type="sibTrans" cxnId="{234D7DD8-D923-4FDC-9E63-031CA3FD0F97}">
      <dgm:prSet/>
      <dgm:spPr/>
      <dgm:t>
        <a:bodyPr/>
        <a:lstStyle/>
        <a:p>
          <a:endParaRPr lang="en-GB"/>
        </a:p>
      </dgm:t>
    </dgm:pt>
    <dgm:pt modelId="{3739B4E4-1AA3-4427-9E89-F32DF8E1F501}">
      <dgm:prSet phldrT="[Text]"/>
      <dgm:spPr/>
      <dgm:t>
        <a:bodyPr/>
        <a:lstStyle/>
        <a:p>
          <a:r>
            <a:rPr lang="en-GB" dirty="0"/>
            <a:t>DFSP Y</a:t>
          </a:r>
        </a:p>
      </dgm:t>
    </dgm:pt>
    <dgm:pt modelId="{EDFDC81A-E52C-4C8D-BBA7-470BB0B51959}" type="parTrans" cxnId="{B0BDEFC8-3D1B-4454-BE5B-C30183D29602}">
      <dgm:prSet/>
      <dgm:spPr/>
      <dgm:t>
        <a:bodyPr/>
        <a:lstStyle/>
        <a:p>
          <a:endParaRPr lang="en-GB"/>
        </a:p>
      </dgm:t>
    </dgm:pt>
    <dgm:pt modelId="{621BCE4B-0C79-4B53-A2BB-080B3A631104}" type="sibTrans" cxnId="{B0BDEFC8-3D1B-4454-BE5B-C30183D29602}">
      <dgm:prSet/>
      <dgm:spPr/>
      <dgm:t>
        <a:bodyPr/>
        <a:lstStyle/>
        <a:p>
          <a:endParaRPr lang="en-GB"/>
        </a:p>
      </dgm:t>
    </dgm:pt>
    <dgm:pt modelId="{2EB58737-5A48-432C-9BA5-8FD583A498A3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Mojaloop proxy</a:t>
          </a:r>
        </a:p>
      </dgm:t>
    </dgm:pt>
    <dgm:pt modelId="{9FDB327D-9E0A-46A8-9E6D-692558BF26B7}" type="parTrans" cxnId="{4E5F773B-9AFA-47EC-87F2-46C1397F3E91}">
      <dgm:prSet/>
      <dgm:spPr/>
      <dgm:t>
        <a:bodyPr/>
        <a:lstStyle/>
        <a:p>
          <a:endParaRPr lang="en-GB"/>
        </a:p>
      </dgm:t>
    </dgm:pt>
    <dgm:pt modelId="{B895B0BC-12E4-4F05-8E61-66F20CAD51B1}" type="sibTrans" cxnId="{4E5F773B-9AFA-47EC-87F2-46C1397F3E91}">
      <dgm:prSet/>
      <dgm:spPr/>
      <dgm:t>
        <a:bodyPr/>
        <a:lstStyle/>
        <a:p>
          <a:endParaRPr lang="en-GB"/>
        </a:p>
      </dgm:t>
    </dgm:pt>
    <dgm:pt modelId="{61800A18-15EF-421B-A1CC-463F1B734A29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GB" dirty="0"/>
            <a:t>DFSP Z</a:t>
          </a:r>
        </a:p>
      </dgm:t>
    </dgm:pt>
    <dgm:pt modelId="{3431567A-55DB-42EC-B531-F4A2D0191C8C}" type="parTrans" cxnId="{9BC8F7DC-7692-46C7-ADF7-B79E61B551AE}">
      <dgm:prSet/>
      <dgm:spPr/>
      <dgm:t>
        <a:bodyPr/>
        <a:lstStyle/>
        <a:p>
          <a:endParaRPr lang="en-GB"/>
        </a:p>
      </dgm:t>
    </dgm:pt>
    <dgm:pt modelId="{7756B515-DCAF-4DF4-B67A-22D55A4089A2}" type="sibTrans" cxnId="{9BC8F7DC-7692-46C7-ADF7-B79E61B551AE}">
      <dgm:prSet/>
      <dgm:spPr/>
      <dgm:t>
        <a:bodyPr/>
        <a:lstStyle/>
        <a:p>
          <a:endParaRPr lang="en-GB"/>
        </a:p>
      </dgm:t>
    </dgm:pt>
    <dgm:pt modelId="{92533DCC-3402-4697-9442-1991F2CC6790}">
      <dgm:prSet phldrT="[Text]"/>
      <dgm:spPr/>
      <dgm:t>
        <a:bodyPr/>
        <a:lstStyle/>
        <a:p>
          <a:r>
            <a:rPr lang="en-GB" dirty="0"/>
            <a:t>Debtor institution</a:t>
          </a:r>
        </a:p>
      </dgm:t>
    </dgm:pt>
    <dgm:pt modelId="{B3E5FA5D-24EF-40B2-81D9-E3BFC727C0AC}" type="parTrans" cxnId="{E7AF43AF-5AFE-4A3D-A02D-E4301B8420AE}">
      <dgm:prSet/>
      <dgm:spPr/>
      <dgm:t>
        <a:bodyPr/>
        <a:lstStyle/>
        <a:p>
          <a:endParaRPr lang="en-GB"/>
        </a:p>
      </dgm:t>
    </dgm:pt>
    <dgm:pt modelId="{3F5A392C-8C4D-4998-A967-AEC5B977CEC9}" type="sibTrans" cxnId="{E7AF43AF-5AFE-4A3D-A02D-E4301B8420AE}">
      <dgm:prSet/>
      <dgm:spPr/>
      <dgm:t>
        <a:bodyPr/>
        <a:lstStyle/>
        <a:p>
          <a:endParaRPr lang="en-GB"/>
        </a:p>
      </dgm:t>
    </dgm:pt>
    <dgm:pt modelId="{25D9C381-0268-4B20-92A4-DAA9E1F620F6}" type="pres">
      <dgm:prSet presAssocID="{C29A25D4-6977-404D-B936-BE10D3C4C0A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81361CA-87CE-4FEE-A050-922126436B52}" type="pres">
      <dgm:prSet presAssocID="{7E950B3B-54C9-40E7-AD00-DD3575A4CFD0}" presName="centerShape" presStyleLbl="node0" presStyleIdx="0" presStyleCnt="1"/>
      <dgm:spPr/>
    </dgm:pt>
    <dgm:pt modelId="{2A7E5D56-3915-45AD-A848-5D63A64D15F4}" type="pres">
      <dgm:prSet presAssocID="{3739B4E4-1AA3-4427-9E89-F32DF8E1F501}" presName="node" presStyleLbl="node1" presStyleIdx="0" presStyleCnt="4">
        <dgm:presLayoutVars>
          <dgm:bulletEnabled val="1"/>
        </dgm:presLayoutVars>
      </dgm:prSet>
      <dgm:spPr/>
    </dgm:pt>
    <dgm:pt modelId="{14475786-8B39-4E7A-AD90-578762DF2244}" type="pres">
      <dgm:prSet presAssocID="{3739B4E4-1AA3-4427-9E89-F32DF8E1F501}" presName="dummy" presStyleCnt="0"/>
      <dgm:spPr/>
    </dgm:pt>
    <dgm:pt modelId="{B817FD8A-5C8C-4D70-B474-4E8F79457774}" type="pres">
      <dgm:prSet presAssocID="{621BCE4B-0C79-4B53-A2BB-080B3A631104}" presName="sibTrans" presStyleLbl="sibTrans2D1" presStyleIdx="0" presStyleCnt="4"/>
      <dgm:spPr/>
    </dgm:pt>
    <dgm:pt modelId="{B2CEC724-D7EF-43D2-8DD9-E4CDA71E7C6C}" type="pres">
      <dgm:prSet presAssocID="{2EB58737-5A48-432C-9BA5-8FD583A498A3}" presName="node" presStyleLbl="node1" presStyleIdx="1" presStyleCnt="4">
        <dgm:presLayoutVars>
          <dgm:bulletEnabled val="1"/>
        </dgm:presLayoutVars>
      </dgm:prSet>
      <dgm:spPr/>
    </dgm:pt>
    <dgm:pt modelId="{9BFA98DE-E2E6-470E-897F-8529B9F4EF9D}" type="pres">
      <dgm:prSet presAssocID="{2EB58737-5A48-432C-9BA5-8FD583A498A3}" presName="dummy" presStyleCnt="0"/>
      <dgm:spPr/>
    </dgm:pt>
    <dgm:pt modelId="{D47EB191-2AEE-41E0-B3C4-8B9451F90DFB}" type="pres">
      <dgm:prSet presAssocID="{B895B0BC-12E4-4F05-8E61-66F20CAD51B1}" presName="sibTrans" presStyleLbl="sibTrans2D1" presStyleIdx="1" presStyleCnt="4"/>
      <dgm:spPr/>
    </dgm:pt>
    <dgm:pt modelId="{940FC1F8-9598-4F57-A482-50EB8C3654C1}" type="pres">
      <dgm:prSet presAssocID="{61800A18-15EF-421B-A1CC-463F1B734A29}" presName="node" presStyleLbl="node1" presStyleIdx="2" presStyleCnt="4">
        <dgm:presLayoutVars>
          <dgm:bulletEnabled val="1"/>
        </dgm:presLayoutVars>
      </dgm:prSet>
      <dgm:spPr/>
    </dgm:pt>
    <dgm:pt modelId="{7252181B-E2F1-4945-9071-E08B87B75B05}" type="pres">
      <dgm:prSet presAssocID="{61800A18-15EF-421B-A1CC-463F1B734A29}" presName="dummy" presStyleCnt="0"/>
      <dgm:spPr/>
    </dgm:pt>
    <dgm:pt modelId="{ECEBAF92-D98C-4493-B245-DCBF4B8195E4}" type="pres">
      <dgm:prSet presAssocID="{7756B515-DCAF-4DF4-B67A-22D55A4089A2}" presName="sibTrans" presStyleLbl="sibTrans2D1" presStyleIdx="2" presStyleCnt="4"/>
      <dgm:spPr/>
    </dgm:pt>
    <dgm:pt modelId="{018F67C7-B05B-4F85-B6EA-63DFC7556B22}" type="pres">
      <dgm:prSet presAssocID="{92533DCC-3402-4697-9442-1991F2CC6790}" presName="node" presStyleLbl="node1" presStyleIdx="3" presStyleCnt="4">
        <dgm:presLayoutVars>
          <dgm:bulletEnabled val="1"/>
        </dgm:presLayoutVars>
      </dgm:prSet>
      <dgm:spPr/>
    </dgm:pt>
    <dgm:pt modelId="{9379E9FB-2A14-41A1-A8C9-3EBBADB27F9C}" type="pres">
      <dgm:prSet presAssocID="{92533DCC-3402-4697-9442-1991F2CC6790}" presName="dummy" presStyleCnt="0"/>
      <dgm:spPr/>
    </dgm:pt>
    <dgm:pt modelId="{CBA4004D-F4A9-456D-A524-C398E7EF66E7}" type="pres">
      <dgm:prSet presAssocID="{3F5A392C-8C4D-4998-A967-AEC5B977CEC9}" presName="sibTrans" presStyleLbl="sibTrans2D1" presStyleIdx="3" presStyleCnt="4"/>
      <dgm:spPr/>
    </dgm:pt>
  </dgm:ptLst>
  <dgm:cxnLst>
    <dgm:cxn modelId="{11D53F14-10A7-46D8-9564-C5B2063998E4}" type="presOf" srcId="{2EB58737-5A48-432C-9BA5-8FD583A498A3}" destId="{B2CEC724-D7EF-43D2-8DD9-E4CDA71E7C6C}" srcOrd="0" destOrd="0" presId="urn:microsoft.com/office/officeart/2005/8/layout/radial6"/>
    <dgm:cxn modelId="{2A998E1A-31DE-4390-9C05-198D00A5AAAF}" type="presOf" srcId="{3739B4E4-1AA3-4427-9E89-F32DF8E1F501}" destId="{2A7E5D56-3915-45AD-A848-5D63A64D15F4}" srcOrd="0" destOrd="0" presId="urn:microsoft.com/office/officeart/2005/8/layout/radial6"/>
    <dgm:cxn modelId="{4E5F773B-9AFA-47EC-87F2-46C1397F3E91}" srcId="{7E950B3B-54C9-40E7-AD00-DD3575A4CFD0}" destId="{2EB58737-5A48-432C-9BA5-8FD583A498A3}" srcOrd="1" destOrd="0" parTransId="{9FDB327D-9E0A-46A8-9E6D-692558BF26B7}" sibTransId="{B895B0BC-12E4-4F05-8E61-66F20CAD51B1}"/>
    <dgm:cxn modelId="{76DF5654-4191-47AC-8637-057A4A3FEEAC}" type="presOf" srcId="{3F5A392C-8C4D-4998-A967-AEC5B977CEC9}" destId="{CBA4004D-F4A9-456D-A524-C398E7EF66E7}" srcOrd="0" destOrd="0" presId="urn:microsoft.com/office/officeart/2005/8/layout/radial6"/>
    <dgm:cxn modelId="{27CABA58-348E-4675-BEBB-B54C17F7E98C}" type="presOf" srcId="{92533DCC-3402-4697-9442-1991F2CC6790}" destId="{018F67C7-B05B-4F85-B6EA-63DFC7556B22}" srcOrd="0" destOrd="0" presId="urn:microsoft.com/office/officeart/2005/8/layout/radial6"/>
    <dgm:cxn modelId="{AAB49F5A-9577-4CD4-8384-F74CBC6E1E3C}" type="presOf" srcId="{C29A25D4-6977-404D-B936-BE10D3C4C0A1}" destId="{25D9C381-0268-4B20-92A4-DAA9E1F620F6}" srcOrd="0" destOrd="0" presId="urn:microsoft.com/office/officeart/2005/8/layout/radial6"/>
    <dgm:cxn modelId="{A11C097B-3DF5-4872-9796-9D0F757E37FD}" type="presOf" srcId="{61800A18-15EF-421B-A1CC-463F1B734A29}" destId="{940FC1F8-9598-4F57-A482-50EB8C3654C1}" srcOrd="0" destOrd="0" presId="urn:microsoft.com/office/officeart/2005/8/layout/radial6"/>
    <dgm:cxn modelId="{A8F5768C-076F-49B4-ABF8-86A05B0184CC}" type="presOf" srcId="{7E950B3B-54C9-40E7-AD00-DD3575A4CFD0}" destId="{581361CA-87CE-4FEE-A050-922126436B52}" srcOrd="0" destOrd="0" presId="urn:microsoft.com/office/officeart/2005/8/layout/radial6"/>
    <dgm:cxn modelId="{5E0C46A2-5D85-410D-9FFA-0D79A4C49B09}" type="presOf" srcId="{B895B0BC-12E4-4F05-8E61-66F20CAD51B1}" destId="{D47EB191-2AEE-41E0-B3C4-8B9451F90DFB}" srcOrd="0" destOrd="0" presId="urn:microsoft.com/office/officeart/2005/8/layout/radial6"/>
    <dgm:cxn modelId="{E7AF43AF-5AFE-4A3D-A02D-E4301B8420AE}" srcId="{7E950B3B-54C9-40E7-AD00-DD3575A4CFD0}" destId="{92533DCC-3402-4697-9442-1991F2CC6790}" srcOrd="3" destOrd="0" parTransId="{B3E5FA5D-24EF-40B2-81D9-E3BFC727C0AC}" sibTransId="{3F5A392C-8C4D-4998-A967-AEC5B977CEC9}"/>
    <dgm:cxn modelId="{B0BDEFC8-3D1B-4454-BE5B-C30183D29602}" srcId="{7E950B3B-54C9-40E7-AD00-DD3575A4CFD0}" destId="{3739B4E4-1AA3-4427-9E89-F32DF8E1F501}" srcOrd="0" destOrd="0" parTransId="{EDFDC81A-E52C-4C8D-BBA7-470BB0B51959}" sibTransId="{621BCE4B-0C79-4B53-A2BB-080B3A631104}"/>
    <dgm:cxn modelId="{AF0FB0D2-D2E8-4830-B9F2-A487AA873EE1}" type="presOf" srcId="{7756B515-DCAF-4DF4-B67A-22D55A4089A2}" destId="{ECEBAF92-D98C-4493-B245-DCBF4B8195E4}" srcOrd="0" destOrd="0" presId="urn:microsoft.com/office/officeart/2005/8/layout/radial6"/>
    <dgm:cxn modelId="{234D7DD8-D923-4FDC-9E63-031CA3FD0F97}" srcId="{C29A25D4-6977-404D-B936-BE10D3C4C0A1}" destId="{7E950B3B-54C9-40E7-AD00-DD3575A4CFD0}" srcOrd="0" destOrd="0" parTransId="{DD3CD443-2990-43CD-B761-F2A2309C1F2A}" sibTransId="{744B4644-011D-4823-A32D-A1BAE0882874}"/>
    <dgm:cxn modelId="{9BC8F7DC-7692-46C7-ADF7-B79E61B551AE}" srcId="{7E950B3B-54C9-40E7-AD00-DD3575A4CFD0}" destId="{61800A18-15EF-421B-A1CC-463F1B734A29}" srcOrd="2" destOrd="0" parTransId="{3431567A-55DB-42EC-B531-F4A2D0191C8C}" sibTransId="{7756B515-DCAF-4DF4-B67A-22D55A4089A2}"/>
    <dgm:cxn modelId="{676AACF1-CE1D-4B5B-AEF7-D6FE37C219A1}" type="presOf" srcId="{621BCE4B-0C79-4B53-A2BB-080B3A631104}" destId="{B817FD8A-5C8C-4D70-B474-4E8F79457774}" srcOrd="0" destOrd="0" presId="urn:microsoft.com/office/officeart/2005/8/layout/radial6"/>
    <dgm:cxn modelId="{BE3EABBE-EE14-4481-8B4F-B1A4AF0ECC60}" type="presParOf" srcId="{25D9C381-0268-4B20-92A4-DAA9E1F620F6}" destId="{581361CA-87CE-4FEE-A050-922126436B52}" srcOrd="0" destOrd="0" presId="urn:microsoft.com/office/officeart/2005/8/layout/radial6"/>
    <dgm:cxn modelId="{924D7963-1AB1-4443-B289-1447155513E9}" type="presParOf" srcId="{25D9C381-0268-4B20-92A4-DAA9E1F620F6}" destId="{2A7E5D56-3915-45AD-A848-5D63A64D15F4}" srcOrd="1" destOrd="0" presId="urn:microsoft.com/office/officeart/2005/8/layout/radial6"/>
    <dgm:cxn modelId="{8AB98873-E8A0-4FD5-94FF-1737046BDE62}" type="presParOf" srcId="{25D9C381-0268-4B20-92A4-DAA9E1F620F6}" destId="{14475786-8B39-4E7A-AD90-578762DF2244}" srcOrd="2" destOrd="0" presId="urn:microsoft.com/office/officeart/2005/8/layout/radial6"/>
    <dgm:cxn modelId="{CA125D86-104A-4B7C-8735-7EDDFD8D4BBF}" type="presParOf" srcId="{25D9C381-0268-4B20-92A4-DAA9E1F620F6}" destId="{B817FD8A-5C8C-4D70-B474-4E8F79457774}" srcOrd="3" destOrd="0" presId="urn:microsoft.com/office/officeart/2005/8/layout/radial6"/>
    <dgm:cxn modelId="{3299DF6C-944C-4606-9E97-CDCEB8A5976E}" type="presParOf" srcId="{25D9C381-0268-4B20-92A4-DAA9E1F620F6}" destId="{B2CEC724-D7EF-43D2-8DD9-E4CDA71E7C6C}" srcOrd="4" destOrd="0" presId="urn:microsoft.com/office/officeart/2005/8/layout/radial6"/>
    <dgm:cxn modelId="{7E24BDDA-9036-45E6-99F6-31D04DC5EE99}" type="presParOf" srcId="{25D9C381-0268-4B20-92A4-DAA9E1F620F6}" destId="{9BFA98DE-E2E6-470E-897F-8529B9F4EF9D}" srcOrd="5" destOrd="0" presId="urn:microsoft.com/office/officeart/2005/8/layout/radial6"/>
    <dgm:cxn modelId="{8740944A-8F69-44B7-A957-FA3F2AD17F60}" type="presParOf" srcId="{25D9C381-0268-4B20-92A4-DAA9E1F620F6}" destId="{D47EB191-2AEE-41E0-B3C4-8B9451F90DFB}" srcOrd="6" destOrd="0" presId="urn:microsoft.com/office/officeart/2005/8/layout/radial6"/>
    <dgm:cxn modelId="{030B6344-8372-4E8E-9F5A-E35516888747}" type="presParOf" srcId="{25D9C381-0268-4B20-92A4-DAA9E1F620F6}" destId="{940FC1F8-9598-4F57-A482-50EB8C3654C1}" srcOrd="7" destOrd="0" presId="urn:microsoft.com/office/officeart/2005/8/layout/radial6"/>
    <dgm:cxn modelId="{BB19F98F-50E8-4593-9112-B86BF10CAEE7}" type="presParOf" srcId="{25D9C381-0268-4B20-92A4-DAA9E1F620F6}" destId="{7252181B-E2F1-4945-9071-E08B87B75B05}" srcOrd="8" destOrd="0" presId="urn:microsoft.com/office/officeart/2005/8/layout/radial6"/>
    <dgm:cxn modelId="{A2A31F79-099E-4536-BCC5-2E0D360C6E00}" type="presParOf" srcId="{25D9C381-0268-4B20-92A4-DAA9E1F620F6}" destId="{ECEBAF92-D98C-4493-B245-DCBF4B8195E4}" srcOrd="9" destOrd="0" presId="urn:microsoft.com/office/officeart/2005/8/layout/radial6"/>
    <dgm:cxn modelId="{46134385-6E05-48E7-8EB3-F20E9B7F2C84}" type="presParOf" srcId="{25D9C381-0268-4B20-92A4-DAA9E1F620F6}" destId="{018F67C7-B05B-4F85-B6EA-63DFC7556B22}" srcOrd="10" destOrd="0" presId="urn:microsoft.com/office/officeart/2005/8/layout/radial6"/>
    <dgm:cxn modelId="{24A619C7-329F-4616-946D-74C3A09F7DB7}" type="presParOf" srcId="{25D9C381-0268-4B20-92A4-DAA9E1F620F6}" destId="{9379E9FB-2A14-41A1-A8C9-3EBBADB27F9C}" srcOrd="11" destOrd="0" presId="urn:microsoft.com/office/officeart/2005/8/layout/radial6"/>
    <dgm:cxn modelId="{92B544C3-DE3A-42D6-8A13-DED4F6CC9720}" type="presParOf" srcId="{25D9C381-0268-4B20-92A4-DAA9E1F620F6}" destId="{CBA4004D-F4A9-456D-A524-C398E7EF66E7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9A25D4-6977-404D-B936-BE10D3C4C0A1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E950B3B-54C9-40E7-AD00-DD3575A4CFD0}">
      <dgm:prSet phldrT="[Text]"/>
      <dgm:spPr/>
      <dgm:t>
        <a:bodyPr/>
        <a:lstStyle/>
        <a:p>
          <a:r>
            <a:rPr lang="en-GB" dirty="0"/>
            <a:t>Mojaloop scheme</a:t>
          </a:r>
        </a:p>
      </dgm:t>
    </dgm:pt>
    <dgm:pt modelId="{DD3CD443-2990-43CD-B761-F2A2309C1F2A}" type="parTrans" cxnId="{234D7DD8-D923-4FDC-9E63-031CA3FD0F97}">
      <dgm:prSet/>
      <dgm:spPr/>
      <dgm:t>
        <a:bodyPr/>
        <a:lstStyle/>
        <a:p>
          <a:endParaRPr lang="en-GB"/>
        </a:p>
      </dgm:t>
    </dgm:pt>
    <dgm:pt modelId="{744B4644-011D-4823-A32D-A1BAE0882874}" type="sibTrans" cxnId="{234D7DD8-D923-4FDC-9E63-031CA3FD0F97}">
      <dgm:prSet/>
      <dgm:spPr/>
      <dgm:t>
        <a:bodyPr/>
        <a:lstStyle/>
        <a:p>
          <a:endParaRPr lang="en-GB"/>
        </a:p>
      </dgm:t>
    </dgm:pt>
    <dgm:pt modelId="{3739B4E4-1AA3-4427-9E89-F32DF8E1F501}">
      <dgm:prSet phldrT="[Text]"/>
      <dgm:spPr/>
      <dgm:t>
        <a:bodyPr/>
        <a:lstStyle/>
        <a:p>
          <a:r>
            <a:rPr lang="en-GB" dirty="0"/>
            <a:t>DFSP A</a:t>
          </a:r>
        </a:p>
      </dgm:t>
    </dgm:pt>
    <dgm:pt modelId="{EDFDC81A-E52C-4C8D-BBA7-470BB0B51959}" type="parTrans" cxnId="{B0BDEFC8-3D1B-4454-BE5B-C30183D29602}">
      <dgm:prSet/>
      <dgm:spPr/>
      <dgm:t>
        <a:bodyPr/>
        <a:lstStyle/>
        <a:p>
          <a:endParaRPr lang="en-GB"/>
        </a:p>
      </dgm:t>
    </dgm:pt>
    <dgm:pt modelId="{621BCE4B-0C79-4B53-A2BB-080B3A631104}" type="sibTrans" cxnId="{B0BDEFC8-3D1B-4454-BE5B-C30183D29602}">
      <dgm:prSet/>
      <dgm:spPr/>
      <dgm:t>
        <a:bodyPr/>
        <a:lstStyle/>
        <a:p>
          <a:endParaRPr lang="en-GB"/>
        </a:p>
      </dgm:t>
    </dgm:pt>
    <dgm:pt modelId="{2EB58737-5A48-432C-9BA5-8FD583A498A3}">
      <dgm:prSet phldrT="[Text]"/>
      <dgm:spPr/>
      <dgm:t>
        <a:bodyPr/>
        <a:lstStyle/>
        <a:p>
          <a:r>
            <a:rPr lang="en-GB" dirty="0"/>
            <a:t>Creditor DFSP</a:t>
          </a:r>
        </a:p>
      </dgm:t>
    </dgm:pt>
    <dgm:pt modelId="{9FDB327D-9E0A-46A8-9E6D-692558BF26B7}" type="parTrans" cxnId="{4E5F773B-9AFA-47EC-87F2-46C1397F3E91}">
      <dgm:prSet/>
      <dgm:spPr/>
      <dgm:t>
        <a:bodyPr/>
        <a:lstStyle/>
        <a:p>
          <a:endParaRPr lang="en-GB"/>
        </a:p>
      </dgm:t>
    </dgm:pt>
    <dgm:pt modelId="{B895B0BC-12E4-4F05-8E61-66F20CAD51B1}" type="sibTrans" cxnId="{4E5F773B-9AFA-47EC-87F2-46C1397F3E91}">
      <dgm:prSet/>
      <dgm:spPr/>
      <dgm:t>
        <a:bodyPr/>
        <a:lstStyle/>
        <a:p>
          <a:endParaRPr lang="en-GB"/>
        </a:p>
      </dgm:t>
    </dgm:pt>
    <dgm:pt modelId="{61800A18-15EF-421B-A1CC-463F1B734A29}">
      <dgm:prSet phldrT="[Text]"/>
      <dgm:spPr/>
      <dgm:t>
        <a:bodyPr/>
        <a:lstStyle/>
        <a:p>
          <a:r>
            <a:rPr lang="en-GB" dirty="0"/>
            <a:t>DFSP B</a:t>
          </a:r>
        </a:p>
      </dgm:t>
    </dgm:pt>
    <dgm:pt modelId="{3431567A-55DB-42EC-B531-F4A2D0191C8C}" type="parTrans" cxnId="{9BC8F7DC-7692-46C7-ADF7-B79E61B551AE}">
      <dgm:prSet/>
      <dgm:spPr/>
      <dgm:t>
        <a:bodyPr/>
        <a:lstStyle/>
        <a:p>
          <a:endParaRPr lang="en-GB"/>
        </a:p>
      </dgm:t>
    </dgm:pt>
    <dgm:pt modelId="{7756B515-DCAF-4DF4-B67A-22D55A4089A2}" type="sibTrans" cxnId="{9BC8F7DC-7692-46C7-ADF7-B79E61B551AE}">
      <dgm:prSet/>
      <dgm:spPr/>
      <dgm:t>
        <a:bodyPr/>
        <a:lstStyle/>
        <a:p>
          <a:endParaRPr lang="en-GB"/>
        </a:p>
      </dgm:t>
    </dgm:pt>
    <dgm:pt modelId="{92533DCC-3402-4697-9442-1991F2CC6790}">
      <dgm:prSet phldrT="[Text]"/>
      <dgm:spPr/>
      <dgm:t>
        <a:bodyPr/>
        <a:lstStyle/>
        <a:p>
          <a:r>
            <a:rPr lang="en-GB" dirty="0"/>
            <a:t>Mojaloop proxy</a:t>
          </a:r>
        </a:p>
      </dgm:t>
    </dgm:pt>
    <dgm:pt modelId="{B3E5FA5D-24EF-40B2-81D9-E3BFC727C0AC}" type="parTrans" cxnId="{E7AF43AF-5AFE-4A3D-A02D-E4301B8420AE}">
      <dgm:prSet/>
      <dgm:spPr/>
      <dgm:t>
        <a:bodyPr/>
        <a:lstStyle/>
        <a:p>
          <a:endParaRPr lang="en-GB"/>
        </a:p>
      </dgm:t>
    </dgm:pt>
    <dgm:pt modelId="{3F5A392C-8C4D-4998-A967-AEC5B977CEC9}" type="sibTrans" cxnId="{E7AF43AF-5AFE-4A3D-A02D-E4301B8420AE}">
      <dgm:prSet/>
      <dgm:spPr/>
      <dgm:t>
        <a:bodyPr/>
        <a:lstStyle/>
        <a:p>
          <a:endParaRPr lang="en-GB"/>
        </a:p>
      </dgm:t>
    </dgm:pt>
    <dgm:pt modelId="{25D9C381-0268-4B20-92A4-DAA9E1F620F6}" type="pres">
      <dgm:prSet presAssocID="{C29A25D4-6977-404D-B936-BE10D3C4C0A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81361CA-87CE-4FEE-A050-922126436B52}" type="pres">
      <dgm:prSet presAssocID="{7E950B3B-54C9-40E7-AD00-DD3575A4CFD0}" presName="centerShape" presStyleLbl="node0" presStyleIdx="0" presStyleCnt="1"/>
      <dgm:spPr/>
    </dgm:pt>
    <dgm:pt modelId="{2A7E5D56-3915-45AD-A848-5D63A64D15F4}" type="pres">
      <dgm:prSet presAssocID="{3739B4E4-1AA3-4427-9E89-F32DF8E1F501}" presName="node" presStyleLbl="node1" presStyleIdx="0" presStyleCnt="4">
        <dgm:presLayoutVars>
          <dgm:bulletEnabled val="1"/>
        </dgm:presLayoutVars>
      </dgm:prSet>
      <dgm:spPr/>
    </dgm:pt>
    <dgm:pt modelId="{14475786-8B39-4E7A-AD90-578762DF2244}" type="pres">
      <dgm:prSet presAssocID="{3739B4E4-1AA3-4427-9E89-F32DF8E1F501}" presName="dummy" presStyleCnt="0"/>
      <dgm:spPr/>
    </dgm:pt>
    <dgm:pt modelId="{B817FD8A-5C8C-4D70-B474-4E8F79457774}" type="pres">
      <dgm:prSet presAssocID="{621BCE4B-0C79-4B53-A2BB-080B3A631104}" presName="sibTrans" presStyleLbl="sibTrans2D1" presStyleIdx="0" presStyleCnt="4"/>
      <dgm:spPr/>
    </dgm:pt>
    <dgm:pt modelId="{B2CEC724-D7EF-43D2-8DD9-E4CDA71E7C6C}" type="pres">
      <dgm:prSet presAssocID="{2EB58737-5A48-432C-9BA5-8FD583A498A3}" presName="node" presStyleLbl="node1" presStyleIdx="1" presStyleCnt="4">
        <dgm:presLayoutVars>
          <dgm:bulletEnabled val="1"/>
        </dgm:presLayoutVars>
      </dgm:prSet>
      <dgm:spPr/>
    </dgm:pt>
    <dgm:pt modelId="{9BFA98DE-E2E6-470E-897F-8529B9F4EF9D}" type="pres">
      <dgm:prSet presAssocID="{2EB58737-5A48-432C-9BA5-8FD583A498A3}" presName="dummy" presStyleCnt="0"/>
      <dgm:spPr/>
    </dgm:pt>
    <dgm:pt modelId="{D47EB191-2AEE-41E0-B3C4-8B9451F90DFB}" type="pres">
      <dgm:prSet presAssocID="{B895B0BC-12E4-4F05-8E61-66F20CAD51B1}" presName="sibTrans" presStyleLbl="sibTrans2D1" presStyleIdx="1" presStyleCnt="4"/>
      <dgm:spPr/>
    </dgm:pt>
    <dgm:pt modelId="{940FC1F8-9598-4F57-A482-50EB8C3654C1}" type="pres">
      <dgm:prSet presAssocID="{61800A18-15EF-421B-A1CC-463F1B734A29}" presName="node" presStyleLbl="node1" presStyleIdx="2" presStyleCnt="4">
        <dgm:presLayoutVars>
          <dgm:bulletEnabled val="1"/>
        </dgm:presLayoutVars>
      </dgm:prSet>
      <dgm:spPr/>
    </dgm:pt>
    <dgm:pt modelId="{7252181B-E2F1-4945-9071-E08B87B75B05}" type="pres">
      <dgm:prSet presAssocID="{61800A18-15EF-421B-A1CC-463F1B734A29}" presName="dummy" presStyleCnt="0"/>
      <dgm:spPr/>
    </dgm:pt>
    <dgm:pt modelId="{ECEBAF92-D98C-4493-B245-DCBF4B8195E4}" type="pres">
      <dgm:prSet presAssocID="{7756B515-DCAF-4DF4-B67A-22D55A4089A2}" presName="sibTrans" presStyleLbl="sibTrans2D1" presStyleIdx="2" presStyleCnt="4"/>
      <dgm:spPr/>
    </dgm:pt>
    <dgm:pt modelId="{018F67C7-B05B-4F85-B6EA-63DFC7556B22}" type="pres">
      <dgm:prSet presAssocID="{92533DCC-3402-4697-9442-1991F2CC6790}" presName="node" presStyleLbl="node1" presStyleIdx="3" presStyleCnt="4">
        <dgm:presLayoutVars>
          <dgm:bulletEnabled val="1"/>
        </dgm:presLayoutVars>
      </dgm:prSet>
      <dgm:spPr/>
    </dgm:pt>
    <dgm:pt modelId="{9379E9FB-2A14-41A1-A8C9-3EBBADB27F9C}" type="pres">
      <dgm:prSet presAssocID="{92533DCC-3402-4697-9442-1991F2CC6790}" presName="dummy" presStyleCnt="0"/>
      <dgm:spPr/>
    </dgm:pt>
    <dgm:pt modelId="{CBA4004D-F4A9-456D-A524-C398E7EF66E7}" type="pres">
      <dgm:prSet presAssocID="{3F5A392C-8C4D-4998-A967-AEC5B977CEC9}" presName="sibTrans" presStyleLbl="sibTrans2D1" presStyleIdx="3" presStyleCnt="4"/>
      <dgm:spPr/>
    </dgm:pt>
  </dgm:ptLst>
  <dgm:cxnLst>
    <dgm:cxn modelId="{11D53F14-10A7-46D8-9564-C5B2063998E4}" type="presOf" srcId="{2EB58737-5A48-432C-9BA5-8FD583A498A3}" destId="{B2CEC724-D7EF-43D2-8DD9-E4CDA71E7C6C}" srcOrd="0" destOrd="0" presId="urn:microsoft.com/office/officeart/2005/8/layout/radial6"/>
    <dgm:cxn modelId="{2A998E1A-31DE-4390-9C05-198D00A5AAAF}" type="presOf" srcId="{3739B4E4-1AA3-4427-9E89-F32DF8E1F501}" destId="{2A7E5D56-3915-45AD-A848-5D63A64D15F4}" srcOrd="0" destOrd="0" presId="urn:microsoft.com/office/officeart/2005/8/layout/radial6"/>
    <dgm:cxn modelId="{4E5F773B-9AFA-47EC-87F2-46C1397F3E91}" srcId="{7E950B3B-54C9-40E7-AD00-DD3575A4CFD0}" destId="{2EB58737-5A48-432C-9BA5-8FD583A498A3}" srcOrd="1" destOrd="0" parTransId="{9FDB327D-9E0A-46A8-9E6D-692558BF26B7}" sibTransId="{B895B0BC-12E4-4F05-8E61-66F20CAD51B1}"/>
    <dgm:cxn modelId="{76DF5654-4191-47AC-8637-057A4A3FEEAC}" type="presOf" srcId="{3F5A392C-8C4D-4998-A967-AEC5B977CEC9}" destId="{CBA4004D-F4A9-456D-A524-C398E7EF66E7}" srcOrd="0" destOrd="0" presId="urn:microsoft.com/office/officeart/2005/8/layout/radial6"/>
    <dgm:cxn modelId="{27CABA58-348E-4675-BEBB-B54C17F7E98C}" type="presOf" srcId="{92533DCC-3402-4697-9442-1991F2CC6790}" destId="{018F67C7-B05B-4F85-B6EA-63DFC7556B22}" srcOrd="0" destOrd="0" presId="urn:microsoft.com/office/officeart/2005/8/layout/radial6"/>
    <dgm:cxn modelId="{AAB49F5A-9577-4CD4-8384-F74CBC6E1E3C}" type="presOf" srcId="{C29A25D4-6977-404D-B936-BE10D3C4C0A1}" destId="{25D9C381-0268-4B20-92A4-DAA9E1F620F6}" srcOrd="0" destOrd="0" presId="urn:microsoft.com/office/officeart/2005/8/layout/radial6"/>
    <dgm:cxn modelId="{A11C097B-3DF5-4872-9796-9D0F757E37FD}" type="presOf" srcId="{61800A18-15EF-421B-A1CC-463F1B734A29}" destId="{940FC1F8-9598-4F57-A482-50EB8C3654C1}" srcOrd="0" destOrd="0" presId="urn:microsoft.com/office/officeart/2005/8/layout/radial6"/>
    <dgm:cxn modelId="{A8F5768C-076F-49B4-ABF8-86A05B0184CC}" type="presOf" srcId="{7E950B3B-54C9-40E7-AD00-DD3575A4CFD0}" destId="{581361CA-87CE-4FEE-A050-922126436B52}" srcOrd="0" destOrd="0" presId="urn:microsoft.com/office/officeart/2005/8/layout/radial6"/>
    <dgm:cxn modelId="{5E0C46A2-5D85-410D-9FFA-0D79A4C49B09}" type="presOf" srcId="{B895B0BC-12E4-4F05-8E61-66F20CAD51B1}" destId="{D47EB191-2AEE-41E0-B3C4-8B9451F90DFB}" srcOrd="0" destOrd="0" presId="urn:microsoft.com/office/officeart/2005/8/layout/radial6"/>
    <dgm:cxn modelId="{E7AF43AF-5AFE-4A3D-A02D-E4301B8420AE}" srcId="{7E950B3B-54C9-40E7-AD00-DD3575A4CFD0}" destId="{92533DCC-3402-4697-9442-1991F2CC6790}" srcOrd="3" destOrd="0" parTransId="{B3E5FA5D-24EF-40B2-81D9-E3BFC727C0AC}" sibTransId="{3F5A392C-8C4D-4998-A967-AEC5B977CEC9}"/>
    <dgm:cxn modelId="{B0BDEFC8-3D1B-4454-BE5B-C30183D29602}" srcId="{7E950B3B-54C9-40E7-AD00-DD3575A4CFD0}" destId="{3739B4E4-1AA3-4427-9E89-F32DF8E1F501}" srcOrd="0" destOrd="0" parTransId="{EDFDC81A-E52C-4C8D-BBA7-470BB0B51959}" sibTransId="{621BCE4B-0C79-4B53-A2BB-080B3A631104}"/>
    <dgm:cxn modelId="{AF0FB0D2-D2E8-4830-B9F2-A487AA873EE1}" type="presOf" srcId="{7756B515-DCAF-4DF4-B67A-22D55A4089A2}" destId="{ECEBAF92-D98C-4493-B245-DCBF4B8195E4}" srcOrd="0" destOrd="0" presId="urn:microsoft.com/office/officeart/2005/8/layout/radial6"/>
    <dgm:cxn modelId="{234D7DD8-D923-4FDC-9E63-031CA3FD0F97}" srcId="{C29A25D4-6977-404D-B936-BE10D3C4C0A1}" destId="{7E950B3B-54C9-40E7-AD00-DD3575A4CFD0}" srcOrd="0" destOrd="0" parTransId="{DD3CD443-2990-43CD-B761-F2A2309C1F2A}" sibTransId="{744B4644-011D-4823-A32D-A1BAE0882874}"/>
    <dgm:cxn modelId="{9BC8F7DC-7692-46C7-ADF7-B79E61B551AE}" srcId="{7E950B3B-54C9-40E7-AD00-DD3575A4CFD0}" destId="{61800A18-15EF-421B-A1CC-463F1B734A29}" srcOrd="2" destOrd="0" parTransId="{3431567A-55DB-42EC-B531-F4A2D0191C8C}" sibTransId="{7756B515-DCAF-4DF4-B67A-22D55A4089A2}"/>
    <dgm:cxn modelId="{676AACF1-CE1D-4B5B-AEF7-D6FE37C219A1}" type="presOf" srcId="{621BCE4B-0C79-4B53-A2BB-080B3A631104}" destId="{B817FD8A-5C8C-4D70-B474-4E8F79457774}" srcOrd="0" destOrd="0" presId="urn:microsoft.com/office/officeart/2005/8/layout/radial6"/>
    <dgm:cxn modelId="{BE3EABBE-EE14-4481-8B4F-B1A4AF0ECC60}" type="presParOf" srcId="{25D9C381-0268-4B20-92A4-DAA9E1F620F6}" destId="{581361CA-87CE-4FEE-A050-922126436B52}" srcOrd="0" destOrd="0" presId="urn:microsoft.com/office/officeart/2005/8/layout/radial6"/>
    <dgm:cxn modelId="{924D7963-1AB1-4443-B289-1447155513E9}" type="presParOf" srcId="{25D9C381-0268-4B20-92A4-DAA9E1F620F6}" destId="{2A7E5D56-3915-45AD-A848-5D63A64D15F4}" srcOrd="1" destOrd="0" presId="urn:microsoft.com/office/officeart/2005/8/layout/radial6"/>
    <dgm:cxn modelId="{8AB98873-E8A0-4FD5-94FF-1737046BDE62}" type="presParOf" srcId="{25D9C381-0268-4B20-92A4-DAA9E1F620F6}" destId="{14475786-8B39-4E7A-AD90-578762DF2244}" srcOrd="2" destOrd="0" presId="urn:microsoft.com/office/officeart/2005/8/layout/radial6"/>
    <dgm:cxn modelId="{CA125D86-104A-4B7C-8735-7EDDFD8D4BBF}" type="presParOf" srcId="{25D9C381-0268-4B20-92A4-DAA9E1F620F6}" destId="{B817FD8A-5C8C-4D70-B474-4E8F79457774}" srcOrd="3" destOrd="0" presId="urn:microsoft.com/office/officeart/2005/8/layout/radial6"/>
    <dgm:cxn modelId="{3299DF6C-944C-4606-9E97-CDCEB8A5976E}" type="presParOf" srcId="{25D9C381-0268-4B20-92A4-DAA9E1F620F6}" destId="{B2CEC724-D7EF-43D2-8DD9-E4CDA71E7C6C}" srcOrd="4" destOrd="0" presId="urn:microsoft.com/office/officeart/2005/8/layout/radial6"/>
    <dgm:cxn modelId="{7E24BDDA-9036-45E6-99F6-31D04DC5EE99}" type="presParOf" srcId="{25D9C381-0268-4B20-92A4-DAA9E1F620F6}" destId="{9BFA98DE-E2E6-470E-897F-8529B9F4EF9D}" srcOrd="5" destOrd="0" presId="urn:microsoft.com/office/officeart/2005/8/layout/radial6"/>
    <dgm:cxn modelId="{8740944A-8F69-44B7-A957-FA3F2AD17F60}" type="presParOf" srcId="{25D9C381-0268-4B20-92A4-DAA9E1F620F6}" destId="{D47EB191-2AEE-41E0-B3C4-8B9451F90DFB}" srcOrd="6" destOrd="0" presId="urn:microsoft.com/office/officeart/2005/8/layout/radial6"/>
    <dgm:cxn modelId="{030B6344-8372-4E8E-9F5A-E35516888747}" type="presParOf" srcId="{25D9C381-0268-4B20-92A4-DAA9E1F620F6}" destId="{940FC1F8-9598-4F57-A482-50EB8C3654C1}" srcOrd="7" destOrd="0" presId="urn:microsoft.com/office/officeart/2005/8/layout/radial6"/>
    <dgm:cxn modelId="{BB19F98F-50E8-4593-9112-B86BF10CAEE7}" type="presParOf" srcId="{25D9C381-0268-4B20-92A4-DAA9E1F620F6}" destId="{7252181B-E2F1-4945-9071-E08B87B75B05}" srcOrd="8" destOrd="0" presId="urn:microsoft.com/office/officeart/2005/8/layout/radial6"/>
    <dgm:cxn modelId="{A2A31F79-099E-4536-BCC5-2E0D360C6E00}" type="presParOf" srcId="{25D9C381-0268-4B20-92A4-DAA9E1F620F6}" destId="{ECEBAF92-D98C-4493-B245-DCBF4B8195E4}" srcOrd="9" destOrd="0" presId="urn:microsoft.com/office/officeart/2005/8/layout/radial6"/>
    <dgm:cxn modelId="{46134385-6E05-48E7-8EB3-F20E9B7F2C84}" type="presParOf" srcId="{25D9C381-0268-4B20-92A4-DAA9E1F620F6}" destId="{018F67C7-B05B-4F85-B6EA-63DFC7556B22}" srcOrd="10" destOrd="0" presId="urn:microsoft.com/office/officeart/2005/8/layout/radial6"/>
    <dgm:cxn modelId="{24A619C7-329F-4616-946D-74C3A09F7DB7}" type="presParOf" srcId="{25D9C381-0268-4B20-92A4-DAA9E1F620F6}" destId="{9379E9FB-2A14-41A1-A8C9-3EBBADB27F9C}" srcOrd="11" destOrd="0" presId="urn:microsoft.com/office/officeart/2005/8/layout/radial6"/>
    <dgm:cxn modelId="{92B544C3-DE3A-42D6-8A13-DED4F6CC9720}" type="presParOf" srcId="{25D9C381-0268-4B20-92A4-DAA9E1F620F6}" destId="{CBA4004D-F4A9-456D-A524-C398E7EF66E7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29A25D4-6977-404D-B936-BE10D3C4C0A1}" type="doc">
      <dgm:prSet loTypeId="urn:microsoft.com/office/officeart/2005/8/layout/radial6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E950B3B-54C9-40E7-AD00-DD3575A4CFD0}">
      <dgm:prSet phldrT="[Text]"/>
      <dgm:spPr/>
      <dgm:t>
        <a:bodyPr/>
        <a:lstStyle/>
        <a:p>
          <a:r>
            <a:rPr lang="en-GB" dirty="0"/>
            <a:t>Instant settlement network</a:t>
          </a:r>
        </a:p>
      </dgm:t>
    </dgm:pt>
    <dgm:pt modelId="{DD3CD443-2990-43CD-B761-F2A2309C1F2A}" type="parTrans" cxnId="{234D7DD8-D923-4FDC-9E63-031CA3FD0F97}">
      <dgm:prSet/>
      <dgm:spPr/>
      <dgm:t>
        <a:bodyPr/>
        <a:lstStyle/>
        <a:p>
          <a:endParaRPr lang="en-GB"/>
        </a:p>
      </dgm:t>
    </dgm:pt>
    <dgm:pt modelId="{744B4644-011D-4823-A32D-A1BAE0882874}" type="sibTrans" cxnId="{234D7DD8-D923-4FDC-9E63-031CA3FD0F97}">
      <dgm:prSet/>
      <dgm:spPr/>
      <dgm:t>
        <a:bodyPr/>
        <a:lstStyle/>
        <a:p>
          <a:endParaRPr lang="en-GB"/>
        </a:p>
      </dgm:t>
    </dgm:pt>
    <dgm:pt modelId="{3739B4E4-1AA3-4427-9E89-F32DF8E1F501}">
      <dgm:prSet phldrT="[Text]"/>
      <dgm:spPr/>
      <dgm:t>
        <a:bodyPr/>
        <a:lstStyle/>
        <a:p>
          <a:r>
            <a:rPr lang="en-GB" dirty="0"/>
            <a:t>DFSP Y</a:t>
          </a:r>
        </a:p>
      </dgm:t>
    </dgm:pt>
    <dgm:pt modelId="{EDFDC81A-E52C-4C8D-BBA7-470BB0B51959}" type="parTrans" cxnId="{B0BDEFC8-3D1B-4454-BE5B-C30183D29602}">
      <dgm:prSet/>
      <dgm:spPr/>
      <dgm:t>
        <a:bodyPr/>
        <a:lstStyle/>
        <a:p>
          <a:endParaRPr lang="en-GB"/>
        </a:p>
      </dgm:t>
    </dgm:pt>
    <dgm:pt modelId="{621BCE4B-0C79-4B53-A2BB-080B3A631104}" type="sibTrans" cxnId="{B0BDEFC8-3D1B-4454-BE5B-C30183D29602}">
      <dgm:prSet/>
      <dgm:spPr/>
      <dgm:t>
        <a:bodyPr/>
        <a:lstStyle/>
        <a:p>
          <a:endParaRPr lang="en-GB"/>
        </a:p>
      </dgm:t>
    </dgm:pt>
    <dgm:pt modelId="{2EB58737-5A48-432C-9BA5-8FD583A498A3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Mojaloop proxy</a:t>
          </a:r>
        </a:p>
      </dgm:t>
    </dgm:pt>
    <dgm:pt modelId="{9FDB327D-9E0A-46A8-9E6D-692558BF26B7}" type="parTrans" cxnId="{4E5F773B-9AFA-47EC-87F2-46C1397F3E91}">
      <dgm:prSet/>
      <dgm:spPr/>
      <dgm:t>
        <a:bodyPr/>
        <a:lstStyle/>
        <a:p>
          <a:endParaRPr lang="en-GB"/>
        </a:p>
      </dgm:t>
    </dgm:pt>
    <dgm:pt modelId="{B895B0BC-12E4-4F05-8E61-66F20CAD51B1}" type="sibTrans" cxnId="{4E5F773B-9AFA-47EC-87F2-46C1397F3E91}">
      <dgm:prSet/>
      <dgm:spPr/>
      <dgm:t>
        <a:bodyPr/>
        <a:lstStyle/>
        <a:p>
          <a:endParaRPr lang="en-GB"/>
        </a:p>
      </dgm:t>
    </dgm:pt>
    <dgm:pt modelId="{61800A18-15EF-421B-A1CC-463F1B734A29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GB" dirty="0"/>
            <a:t>DFSP Z</a:t>
          </a:r>
        </a:p>
      </dgm:t>
    </dgm:pt>
    <dgm:pt modelId="{3431567A-55DB-42EC-B531-F4A2D0191C8C}" type="parTrans" cxnId="{9BC8F7DC-7692-46C7-ADF7-B79E61B551AE}">
      <dgm:prSet/>
      <dgm:spPr/>
      <dgm:t>
        <a:bodyPr/>
        <a:lstStyle/>
        <a:p>
          <a:endParaRPr lang="en-GB"/>
        </a:p>
      </dgm:t>
    </dgm:pt>
    <dgm:pt modelId="{7756B515-DCAF-4DF4-B67A-22D55A4089A2}" type="sibTrans" cxnId="{9BC8F7DC-7692-46C7-ADF7-B79E61B551AE}">
      <dgm:prSet/>
      <dgm:spPr/>
      <dgm:t>
        <a:bodyPr/>
        <a:lstStyle/>
        <a:p>
          <a:endParaRPr lang="en-GB"/>
        </a:p>
      </dgm:t>
    </dgm:pt>
    <dgm:pt modelId="{92533DCC-3402-4697-9442-1991F2CC6790}">
      <dgm:prSet phldrT="[Text]"/>
      <dgm:spPr/>
      <dgm:t>
        <a:bodyPr/>
        <a:lstStyle/>
        <a:p>
          <a:r>
            <a:rPr lang="en-GB" dirty="0"/>
            <a:t>Debtor institution</a:t>
          </a:r>
        </a:p>
      </dgm:t>
    </dgm:pt>
    <dgm:pt modelId="{B3E5FA5D-24EF-40B2-81D9-E3BFC727C0AC}" type="parTrans" cxnId="{E7AF43AF-5AFE-4A3D-A02D-E4301B8420AE}">
      <dgm:prSet/>
      <dgm:spPr/>
      <dgm:t>
        <a:bodyPr/>
        <a:lstStyle/>
        <a:p>
          <a:endParaRPr lang="en-GB"/>
        </a:p>
      </dgm:t>
    </dgm:pt>
    <dgm:pt modelId="{3F5A392C-8C4D-4998-A967-AEC5B977CEC9}" type="sibTrans" cxnId="{E7AF43AF-5AFE-4A3D-A02D-E4301B8420AE}">
      <dgm:prSet/>
      <dgm:spPr/>
      <dgm:t>
        <a:bodyPr/>
        <a:lstStyle/>
        <a:p>
          <a:endParaRPr lang="en-GB"/>
        </a:p>
      </dgm:t>
    </dgm:pt>
    <dgm:pt modelId="{25D9C381-0268-4B20-92A4-DAA9E1F620F6}" type="pres">
      <dgm:prSet presAssocID="{C29A25D4-6977-404D-B936-BE10D3C4C0A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81361CA-87CE-4FEE-A050-922126436B52}" type="pres">
      <dgm:prSet presAssocID="{7E950B3B-54C9-40E7-AD00-DD3575A4CFD0}" presName="centerShape" presStyleLbl="node0" presStyleIdx="0" presStyleCnt="1"/>
      <dgm:spPr/>
    </dgm:pt>
    <dgm:pt modelId="{2A7E5D56-3915-45AD-A848-5D63A64D15F4}" type="pres">
      <dgm:prSet presAssocID="{3739B4E4-1AA3-4427-9E89-F32DF8E1F501}" presName="node" presStyleLbl="node1" presStyleIdx="0" presStyleCnt="4">
        <dgm:presLayoutVars>
          <dgm:bulletEnabled val="1"/>
        </dgm:presLayoutVars>
      </dgm:prSet>
      <dgm:spPr/>
    </dgm:pt>
    <dgm:pt modelId="{14475786-8B39-4E7A-AD90-578762DF2244}" type="pres">
      <dgm:prSet presAssocID="{3739B4E4-1AA3-4427-9E89-F32DF8E1F501}" presName="dummy" presStyleCnt="0"/>
      <dgm:spPr/>
    </dgm:pt>
    <dgm:pt modelId="{B817FD8A-5C8C-4D70-B474-4E8F79457774}" type="pres">
      <dgm:prSet presAssocID="{621BCE4B-0C79-4B53-A2BB-080B3A631104}" presName="sibTrans" presStyleLbl="sibTrans2D1" presStyleIdx="0" presStyleCnt="4"/>
      <dgm:spPr/>
    </dgm:pt>
    <dgm:pt modelId="{B2CEC724-D7EF-43D2-8DD9-E4CDA71E7C6C}" type="pres">
      <dgm:prSet presAssocID="{2EB58737-5A48-432C-9BA5-8FD583A498A3}" presName="node" presStyleLbl="node1" presStyleIdx="1" presStyleCnt="4">
        <dgm:presLayoutVars>
          <dgm:bulletEnabled val="1"/>
        </dgm:presLayoutVars>
      </dgm:prSet>
      <dgm:spPr/>
    </dgm:pt>
    <dgm:pt modelId="{9BFA98DE-E2E6-470E-897F-8529B9F4EF9D}" type="pres">
      <dgm:prSet presAssocID="{2EB58737-5A48-432C-9BA5-8FD583A498A3}" presName="dummy" presStyleCnt="0"/>
      <dgm:spPr/>
    </dgm:pt>
    <dgm:pt modelId="{D47EB191-2AEE-41E0-B3C4-8B9451F90DFB}" type="pres">
      <dgm:prSet presAssocID="{B895B0BC-12E4-4F05-8E61-66F20CAD51B1}" presName="sibTrans" presStyleLbl="sibTrans2D1" presStyleIdx="1" presStyleCnt="4"/>
      <dgm:spPr/>
    </dgm:pt>
    <dgm:pt modelId="{940FC1F8-9598-4F57-A482-50EB8C3654C1}" type="pres">
      <dgm:prSet presAssocID="{61800A18-15EF-421B-A1CC-463F1B734A29}" presName="node" presStyleLbl="node1" presStyleIdx="2" presStyleCnt="4">
        <dgm:presLayoutVars>
          <dgm:bulletEnabled val="1"/>
        </dgm:presLayoutVars>
      </dgm:prSet>
      <dgm:spPr/>
    </dgm:pt>
    <dgm:pt modelId="{7252181B-E2F1-4945-9071-E08B87B75B05}" type="pres">
      <dgm:prSet presAssocID="{61800A18-15EF-421B-A1CC-463F1B734A29}" presName="dummy" presStyleCnt="0"/>
      <dgm:spPr/>
    </dgm:pt>
    <dgm:pt modelId="{ECEBAF92-D98C-4493-B245-DCBF4B8195E4}" type="pres">
      <dgm:prSet presAssocID="{7756B515-DCAF-4DF4-B67A-22D55A4089A2}" presName="sibTrans" presStyleLbl="sibTrans2D1" presStyleIdx="2" presStyleCnt="4"/>
      <dgm:spPr/>
    </dgm:pt>
    <dgm:pt modelId="{018F67C7-B05B-4F85-B6EA-63DFC7556B22}" type="pres">
      <dgm:prSet presAssocID="{92533DCC-3402-4697-9442-1991F2CC6790}" presName="node" presStyleLbl="node1" presStyleIdx="3" presStyleCnt="4">
        <dgm:presLayoutVars>
          <dgm:bulletEnabled val="1"/>
        </dgm:presLayoutVars>
      </dgm:prSet>
      <dgm:spPr/>
    </dgm:pt>
    <dgm:pt modelId="{9379E9FB-2A14-41A1-A8C9-3EBBADB27F9C}" type="pres">
      <dgm:prSet presAssocID="{92533DCC-3402-4697-9442-1991F2CC6790}" presName="dummy" presStyleCnt="0"/>
      <dgm:spPr/>
    </dgm:pt>
    <dgm:pt modelId="{CBA4004D-F4A9-456D-A524-C398E7EF66E7}" type="pres">
      <dgm:prSet presAssocID="{3F5A392C-8C4D-4998-A967-AEC5B977CEC9}" presName="sibTrans" presStyleLbl="sibTrans2D1" presStyleIdx="3" presStyleCnt="4"/>
      <dgm:spPr/>
    </dgm:pt>
  </dgm:ptLst>
  <dgm:cxnLst>
    <dgm:cxn modelId="{11D53F14-10A7-46D8-9564-C5B2063998E4}" type="presOf" srcId="{2EB58737-5A48-432C-9BA5-8FD583A498A3}" destId="{B2CEC724-D7EF-43D2-8DD9-E4CDA71E7C6C}" srcOrd="0" destOrd="0" presId="urn:microsoft.com/office/officeart/2005/8/layout/radial6"/>
    <dgm:cxn modelId="{2A998E1A-31DE-4390-9C05-198D00A5AAAF}" type="presOf" srcId="{3739B4E4-1AA3-4427-9E89-F32DF8E1F501}" destId="{2A7E5D56-3915-45AD-A848-5D63A64D15F4}" srcOrd="0" destOrd="0" presId="urn:microsoft.com/office/officeart/2005/8/layout/radial6"/>
    <dgm:cxn modelId="{4E5F773B-9AFA-47EC-87F2-46C1397F3E91}" srcId="{7E950B3B-54C9-40E7-AD00-DD3575A4CFD0}" destId="{2EB58737-5A48-432C-9BA5-8FD583A498A3}" srcOrd="1" destOrd="0" parTransId="{9FDB327D-9E0A-46A8-9E6D-692558BF26B7}" sibTransId="{B895B0BC-12E4-4F05-8E61-66F20CAD51B1}"/>
    <dgm:cxn modelId="{76DF5654-4191-47AC-8637-057A4A3FEEAC}" type="presOf" srcId="{3F5A392C-8C4D-4998-A967-AEC5B977CEC9}" destId="{CBA4004D-F4A9-456D-A524-C398E7EF66E7}" srcOrd="0" destOrd="0" presId="urn:microsoft.com/office/officeart/2005/8/layout/radial6"/>
    <dgm:cxn modelId="{27CABA58-348E-4675-BEBB-B54C17F7E98C}" type="presOf" srcId="{92533DCC-3402-4697-9442-1991F2CC6790}" destId="{018F67C7-B05B-4F85-B6EA-63DFC7556B22}" srcOrd="0" destOrd="0" presId="urn:microsoft.com/office/officeart/2005/8/layout/radial6"/>
    <dgm:cxn modelId="{AAB49F5A-9577-4CD4-8384-F74CBC6E1E3C}" type="presOf" srcId="{C29A25D4-6977-404D-B936-BE10D3C4C0A1}" destId="{25D9C381-0268-4B20-92A4-DAA9E1F620F6}" srcOrd="0" destOrd="0" presId="urn:microsoft.com/office/officeart/2005/8/layout/radial6"/>
    <dgm:cxn modelId="{A11C097B-3DF5-4872-9796-9D0F757E37FD}" type="presOf" srcId="{61800A18-15EF-421B-A1CC-463F1B734A29}" destId="{940FC1F8-9598-4F57-A482-50EB8C3654C1}" srcOrd="0" destOrd="0" presId="urn:microsoft.com/office/officeart/2005/8/layout/radial6"/>
    <dgm:cxn modelId="{A8F5768C-076F-49B4-ABF8-86A05B0184CC}" type="presOf" srcId="{7E950B3B-54C9-40E7-AD00-DD3575A4CFD0}" destId="{581361CA-87CE-4FEE-A050-922126436B52}" srcOrd="0" destOrd="0" presId="urn:microsoft.com/office/officeart/2005/8/layout/radial6"/>
    <dgm:cxn modelId="{5E0C46A2-5D85-410D-9FFA-0D79A4C49B09}" type="presOf" srcId="{B895B0BC-12E4-4F05-8E61-66F20CAD51B1}" destId="{D47EB191-2AEE-41E0-B3C4-8B9451F90DFB}" srcOrd="0" destOrd="0" presId="urn:microsoft.com/office/officeart/2005/8/layout/radial6"/>
    <dgm:cxn modelId="{E7AF43AF-5AFE-4A3D-A02D-E4301B8420AE}" srcId="{7E950B3B-54C9-40E7-AD00-DD3575A4CFD0}" destId="{92533DCC-3402-4697-9442-1991F2CC6790}" srcOrd="3" destOrd="0" parTransId="{B3E5FA5D-24EF-40B2-81D9-E3BFC727C0AC}" sibTransId="{3F5A392C-8C4D-4998-A967-AEC5B977CEC9}"/>
    <dgm:cxn modelId="{B0BDEFC8-3D1B-4454-BE5B-C30183D29602}" srcId="{7E950B3B-54C9-40E7-AD00-DD3575A4CFD0}" destId="{3739B4E4-1AA3-4427-9E89-F32DF8E1F501}" srcOrd="0" destOrd="0" parTransId="{EDFDC81A-E52C-4C8D-BBA7-470BB0B51959}" sibTransId="{621BCE4B-0C79-4B53-A2BB-080B3A631104}"/>
    <dgm:cxn modelId="{AF0FB0D2-D2E8-4830-B9F2-A487AA873EE1}" type="presOf" srcId="{7756B515-DCAF-4DF4-B67A-22D55A4089A2}" destId="{ECEBAF92-D98C-4493-B245-DCBF4B8195E4}" srcOrd="0" destOrd="0" presId="urn:microsoft.com/office/officeart/2005/8/layout/radial6"/>
    <dgm:cxn modelId="{234D7DD8-D923-4FDC-9E63-031CA3FD0F97}" srcId="{C29A25D4-6977-404D-B936-BE10D3C4C0A1}" destId="{7E950B3B-54C9-40E7-AD00-DD3575A4CFD0}" srcOrd="0" destOrd="0" parTransId="{DD3CD443-2990-43CD-B761-F2A2309C1F2A}" sibTransId="{744B4644-011D-4823-A32D-A1BAE0882874}"/>
    <dgm:cxn modelId="{9BC8F7DC-7692-46C7-ADF7-B79E61B551AE}" srcId="{7E950B3B-54C9-40E7-AD00-DD3575A4CFD0}" destId="{61800A18-15EF-421B-A1CC-463F1B734A29}" srcOrd="2" destOrd="0" parTransId="{3431567A-55DB-42EC-B531-F4A2D0191C8C}" sibTransId="{7756B515-DCAF-4DF4-B67A-22D55A4089A2}"/>
    <dgm:cxn modelId="{676AACF1-CE1D-4B5B-AEF7-D6FE37C219A1}" type="presOf" srcId="{621BCE4B-0C79-4B53-A2BB-080B3A631104}" destId="{B817FD8A-5C8C-4D70-B474-4E8F79457774}" srcOrd="0" destOrd="0" presId="urn:microsoft.com/office/officeart/2005/8/layout/radial6"/>
    <dgm:cxn modelId="{BE3EABBE-EE14-4481-8B4F-B1A4AF0ECC60}" type="presParOf" srcId="{25D9C381-0268-4B20-92A4-DAA9E1F620F6}" destId="{581361CA-87CE-4FEE-A050-922126436B52}" srcOrd="0" destOrd="0" presId="urn:microsoft.com/office/officeart/2005/8/layout/radial6"/>
    <dgm:cxn modelId="{924D7963-1AB1-4443-B289-1447155513E9}" type="presParOf" srcId="{25D9C381-0268-4B20-92A4-DAA9E1F620F6}" destId="{2A7E5D56-3915-45AD-A848-5D63A64D15F4}" srcOrd="1" destOrd="0" presId="urn:microsoft.com/office/officeart/2005/8/layout/radial6"/>
    <dgm:cxn modelId="{8AB98873-E8A0-4FD5-94FF-1737046BDE62}" type="presParOf" srcId="{25D9C381-0268-4B20-92A4-DAA9E1F620F6}" destId="{14475786-8B39-4E7A-AD90-578762DF2244}" srcOrd="2" destOrd="0" presId="urn:microsoft.com/office/officeart/2005/8/layout/radial6"/>
    <dgm:cxn modelId="{CA125D86-104A-4B7C-8735-7EDDFD8D4BBF}" type="presParOf" srcId="{25D9C381-0268-4B20-92A4-DAA9E1F620F6}" destId="{B817FD8A-5C8C-4D70-B474-4E8F79457774}" srcOrd="3" destOrd="0" presId="urn:microsoft.com/office/officeart/2005/8/layout/radial6"/>
    <dgm:cxn modelId="{3299DF6C-944C-4606-9E97-CDCEB8A5976E}" type="presParOf" srcId="{25D9C381-0268-4B20-92A4-DAA9E1F620F6}" destId="{B2CEC724-D7EF-43D2-8DD9-E4CDA71E7C6C}" srcOrd="4" destOrd="0" presId="urn:microsoft.com/office/officeart/2005/8/layout/radial6"/>
    <dgm:cxn modelId="{7E24BDDA-9036-45E6-99F6-31D04DC5EE99}" type="presParOf" srcId="{25D9C381-0268-4B20-92A4-DAA9E1F620F6}" destId="{9BFA98DE-E2E6-470E-897F-8529B9F4EF9D}" srcOrd="5" destOrd="0" presId="urn:microsoft.com/office/officeart/2005/8/layout/radial6"/>
    <dgm:cxn modelId="{8740944A-8F69-44B7-A957-FA3F2AD17F60}" type="presParOf" srcId="{25D9C381-0268-4B20-92A4-DAA9E1F620F6}" destId="{D47EB191-2AEE-41E0-B3C4-8B9451F90DFB}" srcOrd="6" destOrd="0" presId="urn:microsoft.com/office/officeart/2005/8/layout/radial6"/>
    <dgm:cxn modelId="{030B6344-8372-4E8E-9F5A-E35516888747}" type="presParOf" srcId="{25D9C381-0268-4B20-92A4-DAA9E1F620F6}" destId="{940FC1F8-9598-4F57-A482-50EB8C3654C1}" srcOrd="7" destOrd="0" presId="urn:microsoft.com/office/officeart/2005/8/layout/radial6"/>
    <dgm:cxn modelId="{BB19F98F-50E8-4593-9112-B86BF10CAEE7}" type="presParOf" srcId="{25D9C381-0268-4B20-92A4-DAA9E1F620F6}" destId="{7252181B-E2F1-4945-9071-E08B87B75B05}" srcOrd="8" destOrd="0" presId="urn:microsoft.com/office/officeart/2005/8/layout/radial6"/>
    <dgm:cxn modelId="{A2A31F79-099E-4536-BCC5-2E0D360C6E00}" type="presParOf" srcId="{25D9C381-0268-4B20-92A4-DAA9E1F620F6}" destId="{ECEBAF92-D98C-4493-B245-DCBF4B8195E4}" srcOrd="9" destOrd="0" presId="urn:microsoft.com/office/officeart/2005/8/layout/radial6"/>
    <dgm:cxn modelId="{46134385-6E05-48E7-8EB3-F20E9B7F2C84}" type="presParOf" srcId="{25D9C381-0268-4B20-92A4-DAA9E1F620F6}" destId="{018F67C7-B05B-4F85-B6EA-63DFC7556B22}" srcOrd="10" destOrd="0" presId="urn:microsoft.com/office/officeart/2005/8/layout/radial6"/>
    <dgm:cxn modelId="{24A619C7-329F-4616-946D-74C3A09F7DB7}" type="presParOf" srcId="{25D9C381-0268-4B20-92A4-DAA9E1F620F6}" destId="{9379E9FB-2A14-41A1-A8C9-3EBBADB27F9C}" srcOrd="11" destOrd="0" presId="urn:microsoft.com/office/officeart/2005/8/layout/radial6"/>
    <dgm:cxn modelId="{92B544C3-DE3A-42D6-8A13-DED4F6CC9720}" type="presParOf" srcId="{25D9C381-0268-4B20-92A4-DAA9E1F620F6}" destId="{CBA4004D-F4A9-456D-A524-C398E7EF66E7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4004D-F4A9-456D-A524-C398E7EF66E7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0800000"/>
            <a:gd name="adj2" fmla="val 1620000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BAF92-D98C-4493-B245-DCBF4B8195E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5400000"/>
            <a:gd name="adj2" fmla="val 1080000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EB191-2AEE-41E0-B3C4-8B9451F90DFB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0"/>
            <a:gd name="adj2" fmla="val 540000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7FD8A-5C8C-4D70-B474-4E8F7945777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6200000"/>
            <a:gd name="adj2" fmla="val 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361CA-87CE-4FEE-A050-922126436B52}">
      <dsp:nvSpPr>
        <dsp:cNvPr id="0" name=""/>
        <dsp:cNvSpPr/>
      </dsp:nvSpPr>
      <dsp:spPr>
        <a:xfrm>
          <a:off x="3018603" y="2418788"/>
          <a:ext cx="2657730" cy="2657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Mojaloop scheme</a:t>
          </a:r>
        </a:p>
      </dsp:txBody>
      <dsp:txXfrm>
        <a:off x="3407819" y="2808004"/>
        <a:ext cx="1879298" cy="1879298"/>
      </dsp:txXfrm>
    </dsp:sp>
    <dsp:sp modelId="{2A7E5D56-3915-45AD-A848-5D63A64D15F4}">
      <dsp:nvSpPr>
        <dsp:cNvPr id="0" name=""/>
        <dsp:cNvSpPr/>
      </dsp:nvSpPr>
      <dsp:spPr>
        <a:xfrm>
          <a:off x="3417263" y="218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DFSP A</a:t>
          </a:r>
        </a:p>
      </dsp:txBody>
      <dsp:txXfrm>
        <a:off x="3689714" y="272669"/>
        <a:ext cx="1315509" cy="1315509"/>
      </dsp:txXfrm>
    </dsp:sp>
    <dsp:sp modelId="{B2CEC724-D7EF-43D2-8DD9-E4CDA71E7C6C}">
      <dsp:nvSpPr>
        <dsp:cNvPr id="0" name=""/>
        <dsp:cNvSpPr/>
      </dsp:nvSpPr>
      <dsp:spPr>
        <a:xfrm>
          <a:off x="6234493" y="2817447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Creditor DFSP</a:t>
          </a:r>
        </a:p>
      </dsp:txBody>
      <dsp:txXfrm>
        <a:off x="6506944" y="3089898"/>
        <a:ext cx="1315509" cy="1315509"/>
      </dsp:txXfrm>
    </dsp:sp>
    <dsp:sp modelId="{940FC1F8-9598-4F57-A482-50EB8C3654C1}">
      <dsp:nvSpPr>
        <dsp:cNvPr id="0" name=""/>
        <dsp:cNvSpPr/>
      </dsp:nvSpPr>
      <dsp:spPr>
        <a:xfrm>
          <a:off x="3417263" y="5634677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DFSP B</a:t>
          </a:r>
        </a:p>
      </dsp:txBody>
      <dsp:txXfrm>
        <a:off x="3689714" y="5907128"/>
        <a:ext cx="1315509" cy="1315509"/>
      </dsp:txXfrm>
    </dsp:sp>
    <dsp:sp modelId="{018F67C7-B05B-4F85-B6EA-63DFC7556B22}">
      <dsp:nvSpPr>
        <dsp:cNvPr id="0" name=""/>
        <dsp:cNvSpPr/>
      </dsp:nvSpPr>
      <dsp:spPr>
        <a:xfrm>
          <a:off x="600033" y="2817447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Mojaloop proxy</a:t>
          </a:r>
        </a:p>
      </dsp:txBody>
      <dsp:txXfrm>
        <a:off x="872484" y="3089898"/>
        <a:ext cx="1315509" cy="1315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4004D-F4A9-456D-A524-C398E7EF66E7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0800000"/>
            <a:gd name="adj2" fmla="val 16200000"/>
            <a:gd name="adj3" fmla="val 4644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BAF92-D98C-4493-B245-DCBF4B8195E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5400000"/>
            <a:gd name="adj2" fmla="val 10800000"/>
            <a:gd name="adj3" fmla="val 4644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EB191-2AEE-41E0-B3C4-8B9451F90DFB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0"/>
            <a:gd name="adj2" fmla="val 5400000"/>
            <a:gd name="adj3" fmla="val 4644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7FD8A-5C8C-4D70-B474-4E8F7945777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6200000"/>
            <a:gd name="adj2" fmla="val 0"/>
            <a:gd name="adj3" fmla="val 4644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361CA-87CE-4FEE-A050-922126436B52}">
      <dsp:nvSpPr>
        <dsp:cNvPr id="0" name=""/>
        <dsp:cNvSpPr/>
      </dsp:nvSpPr>
      <dsp:spPr>
        <a:xfrm>
          <a:off x="3018603" y="2418788"/>
          <a:ext cx="2657730" cy="26577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Instant Settlement Network (ISN)</a:t>
          </a:r>
        </a:p>
      </dsp:txBody>
      <dsp:txXfrm>
        <a:off x="3407819" y="2808004"/>
        <a:ext cx="1879298" cy="1879298"/>
      </dsp:txXfrm>
    </dsp:sp>
    <dsp:sp modelId="{2A7E5D56-3915-45AD-A848-5D63A64D15F4}">
      <dsp:nvSpPr>
        <dsp:cNvPr id="0" name=""/>
        <dsp:cNvSpPr/>
      </dsp:nvSpPr>
      <dsp:spPr>
        <a:xfrm>
          <a:off x="3417263" y="218"/>
          <a:ext cx="1860411" cy="186041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DFSP Y</a:t>
          </a:r>
        </a:p>
      </dsp:txBody>
      <dsp:txXfrm>
        <a:off x="3689714" y="272669"/>
        <a:ext cx="1315509" cy="1315509"/>
      </dsp:txXfrm>
    </dsp:sp>
    <dsp:sp modelId="{B2CEC724-D7EF-43D2-8DD9-E4CDA71E7C6C}">
      <dsp:nvSpPr>
        <dsp:cNvPr id="0" name=""/>
        <dsp:cNvSpPr/>
      </dsp:nvSpPr>
      <dsp:spPr>
        <a:xfrm>
          <a:off x="6234493" y="2817447"/>
          <a:ext cx="1860411" cy="1860411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DFSP B</a:t>
          </a:r>
        </a:p>
      </dsp:txBody>
      <dsp:txXfrm>
        <a:off x="6506944" y="3089898"/>
        <a:ext cx="1315509" cy="1315509"/>
      </dsp:txXfrm>
    </dsp:sp>
    <dsp:sp modelId="{940FC1F8-9598-4F57-A482-50EB8C3654C1}">
      <dsp:nvSpPr>
        <dsp:cNvPr id="0" name=""/>
        <dsp:cNvSpPr/>
      </dsp:nvSpPr>
      <dsp:spPr>
        <a:xfrm>
          <a:off x="3417263" y="5634677"/>
          <a:ext cx="1860411" cy="1860411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DFSP Z</a:t>
          </a:r>
        </a:p>
      </dsp:txBody>
      <dsp:txXfrm>
        <a:off x="3689714" y="5907128"/>
        <a:ext cx="1315509" cy="1315509"/>
      </dsp:txXfrm>
    </dsp:sp>
    <dsp:sp modelId="{018F67C7-B05B-4F85-B6EA-63DFC7556B22}">
      <dsp:nvSpPr>
        <dsp:cNvPr id="0" name=""/>
        <dsp:cNvSpPr/>
      </dsp:nvSpPr>
      <dsp:spPr>
        <a:xfrm>
          <a:off x="600033" y="2817447"/>
          <a:ext cx="1860411" cy="1860411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DFSP A</a:t>
          </a:r>
        </a:p>
      </dsp:txBody>
      <dsp:txXfrm>
        <a:off x="872484" y="3089898"/>
        <a:ext cx="1315509" cy="13155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4004D-F4A9-456D-A524-C398E7EF66E7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0800000"/>
            <a:gd name="adj2" fmla="val 1620000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BAF92-D98C-4493-B245-DCBF4B8195E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5400000"/>
            <a:gd name="adj2" fmla="val 1080000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EB191-2AEE-41E0-B3C4-8B9451F90DFB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0"/>
            <a:gd name="adj2" fmla="val 540000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7FD8A-5C8C-4D70-B474-4E8F7945777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6200000"/>
            <a:gd name="adj2" fmla="val 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361CA-87CE-4FEE-A050-922126436B52}">
      <dsp:nvSpPr>
        <dsp:cNvPr id="0" name=""/>
        <dsp:cNvSpPr/>
      </dsp:nvSpPr>
      <dsp:spPr>
        <a:xfrm>
          <a:off x="3018603" y="2418788"/>
          <a:ext cx="2657730" cy="2657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Mojaloop scheme</a:t>
          </a:r>
        </a:p>
      </dsp:txBody>
      <dsp:txXfrm>
        <a:off x="3407819" y="2808004"/>
        <a:ext cx="1879298" cy="1879298"/>
      </dsp:txXfrm>
    </dsp:sp>
    <dsp:sp modelId="{2A7E5D56-3915-45AD-A848-5D63A64D15F4}">
      <dsp:nvSpPr>
        <dsp:cNvPr id="0" name=""/>
        <dsp:cNvSpPr/>
      </dsp:nvSpPr>
      <dsp:spPr>
        <a:xfrm>
          <a:off x="3417263" y="218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DFSP A</a:t>
          </a:r>
        </a:p>
      </dsp:txBody>
      <dsp:txXfrm>
        <a:off x="3689714" y="272669"/>
        <a:ext cx="1315509" cy="1315509"/>
      </dsp:txXfrm>
    </dsp:sp>
    <dsp:sp modelId="{B2CEC724-D7EF-43D2-8DD9-E4CDA71E7C6C}">
      <dsp:nvSpPr>
        <dsp:cNvPr id="0" name=""/>
        <dsp:cNvSpPr/>
      </dsp:nvSpPr>
      <dsp:spPr>
        <a:xfrm>
          <a:off x="6234493" y="2817447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Creditor DFSP</a:t>
          </a:r>
        </a:p>
      </dsp:txBody>
      <dsp:txXfrm>
        <a:off x="6506944" y="3089898"/>
        <a:ext cx="1315509" cy="1315509"/>
      </dsp:txXfrm>
    </dsp:sp>
    <dsp:sp modelId="{940FC1F8-9598-4F57-A482-50EB8C3654C1}">
      <dsp:nvSpPr>
        <dsp:cNvPr id="0" name=""/>
        <dsp:cNvSpPr/>
      </dsp:nvSpPr>
      <dsp:spPr>
        <a:xfrm>
          <a:off x="3417263" y="5634677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DFSP B</a:t>
          </a:r>
        </a:p>
      </dsp:txBody>
      <dsp:txXfrm>
        <a:off x="3689714" y="5907128"/>
        <a:ext cx="1315509" cy="1315509"/>
      </dsp:txXfrm>
    </dsp:sp>
    <dsp:sp modelId="{018F67C7-B05B-4F85-B6EA-63DFC7556B22}">
      <dsp:nvSpPr>
        <dsp:cNvPr id="0" name=""/>
        <dsp:cNvSpPr/>
      </dsp:nvSpPr>
      <dsp:spPr>
        <a:xfrm>
          <a:off x="600033" y="2817447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Mojaloop proxy</a:t>
          </a:r>
        </a:p>
      </dsp:txBody>
      <dsp:txXfrm>
        <a:off x="872484" y="3089898"/>
        <a:ext cx="1315509" cy="13155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4004D-F4A9-456D-A524-C398E7EF66E7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0800000"/>
            <a:gd name="adj2" fmla="val 16200000"/>
            <a:gd name="adj3" fmla="val 4644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BAF92-D98C-4493-B245-DCBF4B8195E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5400000"/>
            <a:gd name="adj2" fmla="val 10800000"/>
            <a:gd name="adj3" fmla="val 4644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EB191-2AEE-41E0-B3C4-8B9451F90DFB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0"/>
            <a:gd name="adj2" fmla="val 5400000"/>
            <a:gd name="adj3" fmla="val 4644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7FD8A-5C8C-4D70-B474-4E8F7945777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6200000"/>
            <a:gd name="adj2" fmla="val 0"/>
            <a:gd name="adj3" fmla="val 4644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361CA-87CE-4FEE-A050-922126436B52}">
      <dsp:nvSpPr>
        <dsp:cNvPr id="0" name=""/>
        <dsp:cNvSpPr/>
      </dsp:nvSpPr>
      <dsp:spPr>
        <a:xfrm>
          <a:off x="3018603" y="2418788"/>
          <a:ext cx="2657730" cy="26577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Instant Settlement Network</a:t>
          </a:r>
        </a:p>
      </dsp:txBody>
      <dsp:txXfrm>
        <a:off x="3407819" y="2808004"/>
        <a:ext cx="1879298" cy="1879298"/>
      </dsp:txXfrm>
    </dsp:sp>
    <dsp:sp modelId="{2A7E5D56-3915-45AD-A848-5D63A64D15F4}">
      <dsp:nvSpPr>
        <dsp:cNvPr id="0" name=""/>
        <dsp:cNvSpPr/>
      </dsp:nvSpPr>
      <dsp:spPr>
        <a:xfrm>
          <a:off x="3417263" y="218"/>
          <a:ext cx="1860411" cy="186041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DFSP Y</a:t>
          </a:r>
        </a:p>
      </dsp:txBody>
      <dsp:txXfrm>
        <a:off x="3689714" y="272669"/>
        <a:ext cx="1315509" cy="1315509"/>
      </dsp:txXfrm>
    </dsp:sp>
    <dsp:sp modelId="{B2CEC724-D7EF-43D2-8DD9-E4CDA71E7C6C}">
      <dsp:nvSpPr>
        <dsp:cNvPr id="0" name=""/>
        <dsp:cNvSpPr/>
      </dsp:nvSpPr>
      <dsp:spPr>
        <a:xfrm>
          <a:off x="6234493" y="2817447"/>
          <a:ext cx="1860411" cy="1860411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Mojaloop proxy</a:t>
          </a:r>
        </a:p>
      </dsp:txBody>
      <dsp:txXfrm>
        <a:off x="6506944" y="3089898"/>
        <a:ext cx="1315509" cy="1315509"/>
      </dsp:txXfrm>
    </dsp:sp>
    <dsp:sp modelId="{940FC1F8-9598-4F57-A482-50EB8C3654C1}">
      <dsp:nvSpPr>
        <dsp:cNvPr id="0" name=""/>
        <dsp:cNvSpPr/>
      </dsp:nvSpPr>
      <dsp:spPr>
        <a:xfrm>
          <a:off x="3417263" y="5634677"/>
          <a:ext cx="1860411" cy="1860411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DFSP Z</a:t>
          </a:r>
        </a:p>
      </dsp:txBody>
      <dsp:txXfrm>
        <a:off x="3689714" y="5907128"/>
        <a:ext cx="1315509" cy="1315509"/>
      </dsp:txXfrm>
    </dsp:sp>
    <dsp:sp modelId="{018F67C7-B05B-4F85-B6EA-63DFC7556B22}">
      <dsp:nvSpPr>
        <dsp:cNvPr id="0" name=""/>
        <dsp:cNvSpPr/>
      </dsp:nvSpPr>
      <dsp:spPr>
        <a:xfrm>
          <a:off x="600033" y="2817447"/>
          <a:ext cx="1860411" cy="1860411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Debtor institution</a:t>
          </a:r>
        </a:p>
      </dsp:txBody>
      <dsp:txXfrm>
        <a:off x="872484" y="3089898"/>
        <a:ext cx="1315509" cy="13155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4004D-F4A9-456D-A524-C398E7EF66E7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0800000"/>
            <a:gd name="adj2" fmla="val 1620000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BAF92-D98C-4493-B245-DCBF4B8195E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5400000"/>
            <a:gd name="adj2" fmla="val 1080000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EB191-2AEE-41E0-B3C4-8B9451F90DFB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0"/>
            <a:gd name="adj2" fmla="val 540000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7FD8A-5C8C-4D70-B474-4E8F7945777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6200000"/>
            <a:gd name="adj2" fmla="val 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361CA-87CE-4FEE-A050-922126436B52}">
      <dsp:nvSpPr>
        <dsp:cNvPr id="0" name=""/>
        <dsp:cNvSpPr/>
      </dsp:nvSpPr>
      <dsp:spPr>
        <a:xfrm>
          <a:off x="3018603" y="2418788"/>
          <a:ext cx="2657730" cy="2657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Mojaloop scheme</a:t>
          </a:r>
        </a:p>
      </dsp:txBody>
      <dsp:txXfrm>
        <a:off x="3407819" y="2808004"/>
        <a:ext cx="1879298" cy="1879298"/>
      </dsp:txXfrm>
    </dsp:sp>
    <dsp:sp modelId="{2A7E5D56-3915-45AD-A848-5D63A64D15F4}">
      <dsp:nvSpPr>
        <dsp:cNvPr id="0" name=""/>
        <dsp:cNvSpPr/>
      </dsp:nvSpPr>
      <dsp:spPr>
        <a:xfrm>
          <a:off x="3417263" y="218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DFSP A</a:t>
          </a:r>
        </a:p>
      </dsp:txBody>
      <dsp:txXfrm>
        <a:off x="3689714" y="272669"/>
        <a:ext cx="1315509" cy="1315509"/>
      </dsp:txXfrm>
    </dsp:sp>
    <dsp:sp modelId="{B2CEC724-D7EF-43D2-8DD9-E4CDA71E7C6C}">
      <dsp:nvSpPr>
        <dsp:cNvPr id="0" name=""/>
        <dsp:cNvSpPr/>
      </dsp:nvSpPr>
      <dsp:spPr>
        <a:xfrm>
          <a:off x="6234493" y="2817447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Creditor DFSP</a:t>
          </a:r>
        </a:p>
      </dsp:txBody>
      <dsp:txXfrm>
        <a:off x="6506944" y="3089898"/>
        <a:ext cx="1315509" cy="1315509"/>
      </dsp:txXfrm>
    </dsp:sp>
    <dsp:sp modelId="{940FC1F8-9598-4F57-A482-50EB8C3654C1}">
      <dsp:nvSpPr>
        <dsp:cNvPr id="0" name=""/>
        <dsp:cNvSpPr/>
      </dsp:nvSpPr>
      <dsp:spPr>
        <a:xfrm>
          <a:off x="3417263" y="5634677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DFSP B</a:t>
          </a:r>
        </a:p>
      </dsp:txBody>
      <dsp:txXfrm>
        <a:off x="3689714" y="5907128"/>
        <a:ext cx="1315509" cy="1315509"/>
      </dsp:txXfrm>
    </dsp:sp>
    <dsp:sp modelId="{018F67C7-B05B-4F85-B6EA-63DFC7556B22}">
      <dsp:nvSpPr>
        <dsp:cNvPr id="0" name=""/>
        <dsp:cNvSpPr/>
      </dsp:nvSpPr>
      <dsp:spPr>
        <a:xfrm>
          <a:off x="600033" y="2817447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Mojaloop proxy</a:t>
          </a:r>
        </a:p>
      </dsp:txBody>
      <dsp:txXfrm>
        <a:off x="872484" y="3089898"/>
        <a:ext cx="1315509" cy="13155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4004D-F4A9-456D-A524-C398E7EF66E7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0800000"/>
            <a:gd name="adj2" fmla="val 16200000"/>
            <a:gd name="adj3" fmla="val 4644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BAF92-D98C-4493-B245-DCBF4B8195E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5400000"/>
            <a:gd name="adj2" fmla="val 10800000"/>
            <a:gd name="adj3" fmla="val 4644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EB191-2AEE-41E0-B3C4-8B9451F90DFB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0"/>
            <a:gd name="adj2" fmla="val 5400000"/>
            <a:gd name="adj3" fmla="val 4644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7FD8A-5C8C-4D70-B474-4E8F7945777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6200000"/>
            <a:gd name="adj2" fmla="val 0"/>
            <a:gd name="adj3" fmla="val 4644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361CA-87CE-4FEE-A050-922126436B52}">
      <dsp:nvSpPr>
        <dsp:cNvPr id="0" name=""/>
        <dsp:cNvSpPr/>
      </dsp:nvSpPr>
      <dsp:spPr>
        <a:xfrm>
          <a:off x="3018603" y="2418788"/>
          <a:ext cx="2657730" cy="26577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Instant settlement network</a:t>
          </a:r>
        </a:p>
      </dsp:txBody>
      <dsp:txXfrm>
        <a:off x="3407819" y="2808004"/>
        <a:ext cx="1879298" cy="1879298"/>
      </dsp:txXfrm>
    </dsp:sp>
    <dsp:sp modelId="{2A7E5D56-3915-45AD-A848-5D63A64D15F4}">
      <dsp:nvSpPr>
        <dsp:cNvPr id="0" name=""/>
        <dsp:cNvSpPr/>
      </dsp:nvSpPr>
      <dsp:spPr>
        <a:xfrm>
          <a:off x="3417263" y="218"/>
          <a:ext cx="1860411" cy="186041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DFSP Y</a:t>
          </a:r>
        </a:p>
      </dsp:txBody>
      <dsp:txXfrm>
        <a:off x="3689714" y="272669"/>
        <a:ext cx="1315509" cy="1315509"/>
      </dsp:txXfrm>
    </dsp:sp>
    <dsp:sp modelId="{B2CEC724-D7EF-43D2-8DD9-E4CDA71E7C6C}">
      <dsp:nvSpPr>
        <dsp:cNvPr id="0" name=""/>
        <dsp:cNvSpPr/>
      </dsp:nvSpPr>
      <dsp:spPr>
        <a:xfrm>
          <a:off x="6234493" y="2817447"/>
          <a:ext cx="1860411" cy="1860411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Mojaloop proxy</a:t>
          </a:r>
        </a:p>
      </dsp:txBody>
      <dsp:txXfrm>
        <a:off x="6506944" y="3089898"/>
        <a:ext cx="1315509" cy="1315509"/>
      </dsp:txXfrm>
    </dsp:sp>
    <dsp:sp modelId="{940FC1F8-9598-4F57-A482-50EB8C3654C1}">
      <dsp:nvSpPr>
        <dsp:cNvPr id="0" name=""/>
        <dsp:cNvSpPr/>
      </dsp:nvSpPr>
      <dsp:spPr>
        <a:xfrm>
          <a:off x="3417263" y="5634677"/>
          <a:ext cx="1860411" cy="1860411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DFSP Z</a:t>
          </a:r>
        </a:p>
      </dsp:txBody>
      <dsp:txXfrm>
        <a:off x="3689714" y="5907128"/>
        <a:ext cx="1315509" cy="1315509"/>
      </dsp:txXfrm>
    </dsp:sp>
    <dsp:sp modelId="{018F67C7-B05B-4F85-B6EA-63DFC7556B22}">
      <dsp:nvSpPr>
        <dsp:cNvPr id="0" name=""/>
        <dsp:cNvSpPr/>
      </dsp:nvSpPr>
      <dsp:spPr>
        <a:xfrm>
          <a:off x="600033" y="2817447"/>
          <a:ext cx="1860411" cy="1860411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Debtor institution</a:t>
          </a:r>
        </a:p>
      </dsp:txBody>
      <dsp:txXfrm>
        <a:off x="872484" y="3089898"/>
        <a:ext cx="1315509" cy="1315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C7158-3EDA-D449-8D0F-DA0A67645948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28C9E-AFDC-3345-9ED4-F0F60104F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3353448" cy="8531688"/>
          </a:xfrm>
          <a:prstGeom prst="roundRect">
            <a:avLst>
              <a:gd name="adj" fmla="val 6683"/>
            </a:avLst>
          </a:prstGeom>
          <a:solidFill>
            <a:srgbClr val="005A83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E0A9A71-07CD-1F41-BF33-CF2369394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5847" y="1224115"/>
            <a:ext cx="6612396" cy="1755673"/>
          </a:xfrm>
          <a:prstGeom prst="rect">
            <a:avLst/>
          </a:prstGeom>
        </p:spPr>
      </p:pic>
      <p:pic>
        <p:nvPicPr>
          <p:cNvPr id="12" name="Picture 11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460C1D56-F2C1-7740-9150-DF25E2A37B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8000"/>
          </a:blip>
          <a:stretch>
            <a:fillRect/>
          </a:stretch>
        </p:blipFill>
        <p:spPr>
          <a:xfrm rot="16501011">
            <a:off x="19097665" y="7495832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3" name="Picture 12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18835418-AAB3-834D-87EB-0B74B74328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8000"/>
          </a:blip>
          <a:stretch>
            <a:fillRect/>
          </a:stretch>
        </p:blipFill>
        <p:spPr>
          <a:xfrm rot="16501011">
            <a:off x="12290465" y="2043298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4" name="Picture 13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B521E106-8648-8741-A7AD-70A8F3AE0B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8000"/>
          </a:blip>
          <a:stretch>
            <a:fillRect/>
          </a:stretch>
        </p:blipFill>
        <p:spPr>
          <a:xfrm rot="16501011">
            <a:off x="18421528" y="5444756"/>
            <a:ext cx="3699541" cy="3699541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3319581" cy="8531688"/>
          </a:xfrm>
          <a:prstGeom prst="roundRect">
            <a:avLst>
              <a:gd name="adj" fmla="val 6683"/>
            </a:avLst>
          </a:prstGeom>
          <a:solidFill>
            <a:srgbClr val="005A83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E0A9A71-07CD-1F41-BF33-CF2369394E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5847" y="1224115"/>
            <a:ext cx="6612396" cy="1755673"/>
          </a:xfrm>
          <a:prstGeom prst="rect">
            <a:avLst/>
          </a:prstGeom>
        </p:spPr>
      </p:pic>
      <p:pic>
        <p:nvPicPr>
          <p:cNvPr id="12" name="Picture 11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460C1D56-F2C1-7740-9150-DF25E2A37B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8000"/>
          </a:blip>
          <a:stretch>
            <a:fillRect/>
          </a:stretch>
        </p:blipFill>
        <p:spPr>
          <a:xfrm rot="16501011">
            <a:off x="19097665" y="7495832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3" name="Picture 12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18835418-AAB3-834D-87EB-0B74B74328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8000"/>
          </a:blip>
          <a:stretch>
            <a:fillRect/>
          </a:stretch>
        </p:blipFill>
        <p:spPr>
          <a:xfrm rot="16501011">
            <a:off x="12290465" y="2043298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4" name="Picture 13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B521E106-8648-8741-A7AD-70A8F3AE0B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8000"/>
          </a:blip>
          <a:stretch>
            <a:fillRect/>
          </a:stretch>
        </p:blipFill>
        <p:spPr>
          <a:xfrm rot="16501011">
            <a:off x="18424535" y="5009181"/>
            <a:ext cx="3699541" cy="3699541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40246" y="-299102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3" y="463062"/>
            <a:ext cx="23253107" cy="149165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032" y="2144995"/>
            <a:ext cx="23253107" cy="102089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F4A1F8B-C419-4603-9EEB-E97DD0ECE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7034" y="2384277"/>
            <a:ext cx="11474134" cy="99696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2384277"/>
            <a:ext cx="11474132" cy="99696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19465F6-5688-4BC1-9853-4B06EA09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3" y="463062"/>
            <a:ext cx="23253107" cy="149165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7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71D0330-633D-4ADB-80FA-4D712C332E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A7073C-B612-438B-901C-1C39864E1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3" y="463062"/>
            <a:ext cx="23253107" cy="149165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005A8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5A83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59802E9-285F-8F43-B76C-6EF8FC067CA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76618" y="12727286"/>
            <a:ext cx="2317605" cy="61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rgbClr val="005A83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7.sv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7.sv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7.svg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40E0-9BA0-4725-A6B7-BB7C66F80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20025466" cy="4519609"/>
          </a:xfrm>
        </p:spPr>
        <p:txBody>
          <a:bodyPr>
            <a:normAutofit/>
          </a:bodyPr>
          <a:lstStyle/>
          <a:p>
            <a:r>
              <a:rPr lang="en-US" dirty="0"/>
              <a:t>Initiatives in Cross-border payments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304FD-7CAF-4D06-B5AC-16FD1757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50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5EA71-C86E-35BF-06B8-A554AD36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Sounds good…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4837B-8ED0-5089-9192-B4250D6AA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the Mojaloop connector in the Rafiki instance can attach a Mojaloop signature to its messages…</a:t>
            </a:r>
          </a:p>
          <a:p>
            <a:pPr lvl="1"/>
            <a:r>
              <a:rPr lang="en-GB" dirty="0"/>
              <a:t>And the FSPIOP-Source parameter will be set to the eventual destination, not the proxy</a:t>
            </a:r>
          </a:p>
          <a:p>
            <a:r>
              <a:rPr lang="en-GB" dirty="0"/>
              <a:t>The Proxy will pass the messages through unmodified…</a:t>
            </a:r>
          </a:p>
          <a:p>
            <a:r>
              <a:rPr lang="en-GB" dirty="0"/>
              <a:t>And the recipient of the message can check that the message was sent by the </a:t>
            </a:r>
            <a:r>
              <a:rPr lang="en-GB" dirty="0" err="1"/>
              <a:t>xenoDFSP</a:t>
            </a:r>
            <a:r>
              <a:rPr lang="en-GB" dirty="0"/>
              <a:t> and that it has not been modified.</a:t>
            </a:r>
          </a:p>
          <a:p>
            <a:endParaRPr lang="en-GB" dirty="0"/>
          </a:p>
          <a:p>
            <a:r>
              <a:rPr lang="en-GB" dirty="0"/>
              <a:t>How is the recipient going to check the bona fides of the message?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C99A3-F4FE-8D32-063B-D677CA88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23B1A-263E-0C5D-8DB0-A520BFCDFE65}"/>
              </a:ext>
            </a:extLst>
          </p:cNvPr>
          <p:cNvSpPr txBox="1"/>
          <p:nvPr/>
        </p:nvSpPr>
        <p:spPr>
          <a:xfrm>
            <a:off x="9064622" y="7986492"/>
            <a:ext cx="6257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rgbClr val="FF0000"/>
                </a:solidFill>
              </a:rPr>
              <a:t>But wait!</a:t>
            </a:r>
          </a:p>
        </p:txBody>
      </p:sp>
    </p:spTree>
    <p:extLst>
      <p:ext uri="{BB962C8B-B14F-4D97-AF65-F5344CB8AC3E}">
        <p14:creationId xmlns:p14="http://schemas.microsoft.com/office/powerpoint/2010/main" val="162506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C5FAA-DBA6-B267-49B2-976A7D30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Public Key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E65B1-3CBB-277D-B3E5-379988DEC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 DFSP asks a Certificate Authority (CA) for a certificate</a:t>
            </a:r>
          </a:p>
          <a:p>
            <a:r>
              <a:rPr lang="en-GB" dirty="0"/>
              <a:t>The certificate contains two things: a public key and a private key.</a:t>
            </a:r>
          </a:p>
          <a:p>
            <a:r>
              <a:rPr lang="en-GB" dirty="0"/>
              <a:t>The public key is shared with every other participant in the scheme.</a:t>
            </a:r>
          </a:p>
          <a:p>
            <a:r>
              <a:rPr lang="en-GB" dirty="0"/>
              <a:t>Attached to it is a reference back to the CA which issued it</a:t>
            </a:r>
          </a:p>
          <a:p>
            <a:pPr lvl="1"/>
            <a:r>
              <a:rPr lang="en-GB" dirty="0"/>
              <a:t>So the receiving DFSP can check that the CA recognises the key.</a:t>
            </a:r>
          </a:p>
          <a:p>
            <a:r>
              <a:rPr lang="en-GB" dirty="0"/>
              <a:t>The DFSP signs the Mojaloop message using its private key and sends it to the recipient</a:t>
            </a:r>
          </a:p>
          <a:p>
            <a:r>
              <a:rPr lang="en-GB" dirty="0"/>
              <a:t>The recipient signs the message using the originator’s public key.</a:t>
            </a:r>
          </a:p>
          <a:p>
            <a:r>
              <a:rPr lang="en-GB" dirty="0"/>
              <a:t>The two signatures are comparable</a:t>
            </a:r>
          </a:p>
          <a:p>
            <a:r>
              <a:rPr lang="en-GB" dirty="0"/>
              <a:t>If the comparison succeeds, then the recipient knows:</a:t>
            </a:r>
          </a:p>
          <a:p>
            <a:pPr lvl="1"/>
            <a:r>
              <a:rPr lang="en-GB" dirty="0"/>
              <a:t>That the message really was sent by the originator (because with the originator’s public key succeeded)</a:t>
            </a:r>
          </a:p>
          <a:p>
            <a:pPr lvl="1"/>
            <a:r>
              <a:rPr lang="en-GB" dirty="0"/>
              <a:t>That the message hasn’t been modified in transit.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3AB7D-AA76-8B5F-2C87-9831A682A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3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3FF3E-9709-D7D5-A05A-73E374EC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excursus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CF7D4-2F2C-13DC-DEB4-53618822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recipient of the message needs the sender’s public key to make this check.</a:t>
            </a:r>
          </a:p>
          <a:p>
            <a:r>
              <a:rPr lang="en-GB" dirty="0"/>
              <a:t>For Mojaloop DFSPs, the scheme’s relationship of trust allows public keys to be shared around the scheme.</a:t>
            </a:r>
          </a:p>
          <a:p>
            <a:r>
              <a:rPr lang="en-GB" dirty="0"/>
              <a:t>But we don’t want the </a:t>
            </a:r>
            <a:r>
              <a:rPr lang="en-GB" dirty="0" err="1"/>
              <a:t>xenoDFSP</a:t>
            </a:r>
            <a:r>
              <a:rPr lang="en-GB" dirty="0"/>
              <a:t> to have to register its public key with the Mojaloop scheme</a:t>
            </a:r>
          </a:p>
          <a:p>
            <a:pPr lvl="1"/>
            <a:r>
              <a:rPr lang="en-GB" dirty="0"/>
              <a:t>We want the relationship of trust to be between the </a:t>
            </a:r>
            <a:r>
              <a:rPr lang="en-GB" dirty="0" err="1"/>
              <a:t>xenoDFSP</a:t>
            </a:r>
            <a:r>
              <a:rPr lang="en-GB" dirty="0"/>
              <a:t> and the Proxy…</a:t>
            </a:r>
          </a:p>
          <a:p>
            <a:pPr lvl="1"/>
            <a:r>
              <a:rPr lang="en-GB" dirty="0"/>
              <a:t>… not between the </a:t>
            </a:r>
            <a:r>
              <a:rPr lang="en-GB" dirty="0" err="1"/>
              <a:t>xenoDFSP</a:t>
            </a:r>
            <a:r>
              <a:rPr lang="en-GB" dirty="0"/>
              <a:t> and the Mojaloop scheme.</a:t>
            </a:r>
          </a:p>
          <a:p>
            <a:r>
              <a:rPr lang="en-GB" dirty="0"/>
              <a:t>The public keys which are shared have two components:</a:t>
            </a:r>
          </a:p>
          <a:p>
            <a:pPr lvl="1"/>
            <a:r>
              <a:rPr lang="en-GB" dirty="0"/>
              <a:t>The public key itself</a:t>
            </a:r>
          </a:p>
          <a:p>
            <a:pPr lvl="1"/>
            <a:r>
              <a:rPr lang="en-GB" dirty="0"/>
              <a:t>A reference to the Certificate Authority which issued the public key</a:t>
            </a:r>
          </a:p>
          <a:p>
            <a:pPr lvl="2"/>
            <a:r>
              <a:rPr lang="en-GB" dirty="0"/>
              <a:t>This allows participants to satisfy themselves that the key was issued by someone they trust.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22EA1-9510-F30D-C962-C5B11179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1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4FA16-0FDC-4AA8-E825-DD3805A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propose to get round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84AE2-987C-A8F7-BAEB-058C4E349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We add a new resource to the Mojaloop API</a:t>
            </a:r>
          </a:p>
          <a:p>
            <a:r>
              <a:rPr lang="en-GB" dirty="0"/>
              <a:t>This resource enables a participant in the Mojaloop network to ask another participant for a specified public key.</a:t>
            </a:r>
          </a:p>
          <a:p>
            <a:pPr lvl="1"/>
            <a:r>
              <a:rPr lang="en-GB" dirty="0"/>
              <a:t>So a DFSP receiving a message from a </a:t>
            </a:r>
            <a:r>
              <a:rPr lang="en-GB" dirty="0" err="1"/>
              <a:t>xenoDFSP</a:t>
            </a:r>
            <a:r>
              <a:rPr lang="en-GB" dirty="0"/>
              <a:t> can ask for the </a:t>
            </a:r>
            <a:r>
              <a:rPr lang="en-GB" dirty="0" err="1"/>
              <a:t>xenoDFSP’s</a:t>
            </a:r>
            <a:r>
              <a:rPr lang="en-GB" dirty="0"/>
              <a:t> public key…</a:t>
            </a:r>
          </a:p>
          <a:p>
            <a:pPr lvl="1"/>
            <a:r>
              <a:rPr lang="en-GB" dirty="0"/>
              <a:t>… and a </a:t>
            </a:r>
            <a:r>
              <a:rPr lang="en-GB" dirty="0" err="1"/>
              <a:t>xenoDFSP</a:t>
            </a:r>
            <a:r>
              <a:rPr lang="en-GB" dirty="0"/>
              <a:t> receiving a message from a Mojaloop DFSP can ask for the DFSP’s public key.</a:t>
            </a:r>
          </a:p>
          <a:p>
            <a:r>
              <a:rPr lang="en-GB" dirty="0"/>
              <a:t>In both cases, the message containing the public key is signed by the Proxy:</a:t>
            </a:r>
          </a:p>
          <a:p>
            <a:pPr lvl="1"/>
            <a:r>
              <a:rPr lang="en-GB" dirty="0"/>
              <a:t>The Proxy is trusted by the DFSP in virtue of their shared membership of the Mojaloop scheme…</a:t>
            </a:r>
          </a:p>
          <a:p>
            <a:pPr lvl="1"/>
            <a:r>
              <a:rPr lang="en-GB" dirty="0"/>
              <a:t>… and is trusted by the </a:t>
            </a:r>
            <a:r>
              <a:rPr lang="en-GB" dirty="0" err="1"/>
              <a:t>xenoDFSP</a:t>
            </a:r>
            <a:r>
              <a:rPr lang="en-GB" dirty="0"/>
              <a:t> in virtue of the ILP pairing relationship which  enables them to exchange payment messages with each other…</a:t>
            </a:r>
          </a:p>
          <a:p>
            <a:pPr lvl="1"/>
            <a:r>
              <a:rPr lang="en-GB" dirty="0"/>
              <a:t>… which replaces the need for verification of the CA which issued the public key.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68649-38AA-FBC4-D2D2-ECF32422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A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loud 14">
            <a:extLst>
              <a:ext uri="{FF2B5EF4-FFF2-40B4-BE49-F238E27FC236}">
                <a16:creationId xmlns:a16="http://schemas.microsoft.com/office/drawing/2014/main" id="{7B92E77B-5416-D71C-A82C-3CBFB9B716BE}"/>
              </a:ext>
            </a:extLst>
          </p:cNvPr>
          <p:cNvSpPr/>
          <p:nvPr/>
        </p:nvSpPr>
        <p:spPr>
          <a:xfrm>
            <a:off x="15020144" y="4510217"/>
            <a:ext cx="4449038" cy="4695568"/>
          </a:xfrm>
          <a:prstGeom prst="cloud">
            <a:avLst/>
          </a:prstGeom>
          <a:solidFill>
            <a:srgbClr val="005A83">
              <a:alpha val="53000"/>
            </a:srgb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4400" dirty="0"/>
              <a:t>Mojaloop Network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109834-3A4D-FD1D-0FF8-42B289CA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B04CF7-57D7-BBD0-F7F1-CE8DA21B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Confidence and public keys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BFF676-8E63-35F2-A807-C34B824D86AC}"/>
              </a:ext>
            </a:extLst>
          </p:cNvPr>
          <p:cNvSpPr/>
          <p:nvPr/>
        </p:nvSpPr>
        <p:spPr>
          <a:xfrm>
            <a:off x="1124466" y="4510217"/>
            <a:ext cx="3793524" cy="46955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External DFSP (</a:t>
            </a:r>
            <a:r>
              <a:rPr lang="en-GB" sz="4000" dirty="0" err="1"/>
              <a:t>xenoDFSP</a:t>
            </a:r>
            <a:r>
              <a:rPr lang="en-GB" sz="4000" dirty="0"/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618C7B-EFF6-3321-B362-DC4C9C094070}"/>
              </a:ext>
            </a:extLst>
          </p:cNvPr>
          <p:cNvSpPr/>
          <p:nvPr/>
        </p:nvSpPr>
        <p:spPr>
          <a:xfrm>
            <a:off x="4917990" y="4629151"/>
            <a:ext cx="1124465" cy="44577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FFA515-F6F6-2024-E7BA-9811D1AB9AF0}"/>
              </a:ext>
            </a:extLst>
          </p:cNvPr>
          <p:cNvSpPr/>
          <p:nvPr/>
        </p:nvSpPr>
        <p:spPr>
          <a:xfrm>
            <a:off x="10296824" y="4510217"/>
            <a:ext cx="3793524" cy="4695568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33000">
                <a:srgbClr val="FF0000"/>
              </a:gs>
              <a:gs pos="65000">
                <a:srgbClr val="00B050"/>
              </a:gs>
              <a:gs pos="100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Proxy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3E0A45-A2E9-98E0-6313-08037CB0597A}"/>
              </a:ext>
            </a:extLst>
          </p:cNvPr>
          <p:cNvSpPr/>
          <p:nvPr/>
        </p:nvSpPr>
        <p:spPr>
          <a:xfrm>
            <a:off x="9185189" y="4629151"/>
            <a:ext cx="1124465" cy="243428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BD2A39-9158-B1E2-1AAB-4764847E3507}"/>
              </a:ext>
            </a:extLst>
          </p:cNvPr>
          <p:cNvSpPr/>
          <p:nvPr/>
        </p:nvSpPr>
        <p:spPr>
          <a:xfrm>
            <a:off x="20396413" y="4510214"/>
            <a:ext cx="3793524" cy="469556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Mojaloop DFSP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5947C42-0CD2-BB6C-2918-4EC749A3579D}"/>
              </a:ext>
            </a:extLst>
          </p:cNvPr>
          <p:cNvSpPr/>
          <p:nvPr/>
        </p:nvSpPr>
        <p:spPr>
          <a:xfrm>
            <a:off x="14090348" y="6677997"/>
            <a:ext cx="1124465" cy="243428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3BA8E3A-46F3-468F-DD82-06ECE217AB48}"/>
              </a:ext>
            </a:extLst>
          </p:cNvPr>
          <p:cNvSpPr/>
          <p:nvPr/>
        </p:nvSpPr>
        <p:spPr>
          <a:xfrm>
            <a:off x="19305882" y="6652570"/>
            <a:ext cx="1124465" cy="243428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AA15DBF-8379-5B54-5410-4BA658BDA3AA}"/>
              </a:ext>
            </a:extLst>
          </p:cNvPr>
          <p:cNvSpPr/>
          <p:nvPr/>
        </p:nvSpPr>
        <p:spPr>
          <a:xfrm>
            <a:off x="6156467" y="6677998"/>
            <a:ext cx="1124465" cy="243428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188B799-40C3-381D-6A46-6577AE29355E}"/>
              </a:ext>
            </a:extLst>
          </p:cNvPr>
          <p:cNvSpPr/>
          <p:nvPr/>
        </p:nvSpPr>
        <p:spPr>
          <a:xfrm rot="16200000">
            <a:off x="17890293" y="-1381760"/>
            <a:ext cx="1043082" cy="10377062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5E0D79-50D7-C480-32AC-8A8AF763C3B7}"/>
              </a:ext>
            </a:extLst>
          </p:cNvPr>
          <p:cNvSpPr txBox="1"/>
          <p:nvPr/>
        </p:nvSpPr>
        <p:spPr>
          <a:xfrm>
            <a:off x="3952251" y="2276011"/>
            <a:ext cx="5532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005A83"/>
                </a:solidFill>
              </a:rPr>
              <a:t>Trust relationship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57B6CE1F-6FE9-0441-0CA9-0EB298C2DA0E}"/>
              </a:ext>
            </a:extLst>
          </p:cNvPr>
          <p:cNvSpPr/>
          <p:nvPr/>
        </p:nvSpPr>
        <p:spPr>
          <a:xfrm rot="16200000">
            <a:off x="6050562" y="-1356813"/>
            <a:ext cx="1043082" cy="10377062"/>
          </a:xfrm>
          <a:prstGeom prst="rightBrac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E19F72-C71F-1ACD-A661-3B951B0A64FD}"/>
              </a:ext>
            </a:extLst>
          </p:cNvPr>
          <p:cNvSpPr txBox="1"/>
          <p:nvPr/>
        </p:nvSpPr>
        <p:spPr>
          <a:xfrm>
            <a:off x="15645386" y="2395170"/>
            <a:ext cx="5532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>
                <a:solidFill>
                  <a:srgbClr val="005A83"/>
                </a:solidFill>
              </a:rPr>
              <a:t>Trust relationship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0D0714B-C284-D74C-C04B-28377D825143}"/>
              </a:ext>
            </a:extLst>
          </p:cNvPr>
          <p:cNvCxnSpPr>
            <a:cxnSpLocks/>
            <a:stCxn id="12" idx="2"/>
            <a:endCxn id="26" idx="3"/>
          </p:cNvCxnSpPr>
          <p:nvPr/>
        </p:nvCxnSpPr>
        <p:spPr>
          <a:xfrm rot="5400000">
            <a:off x="17951454" y="9663240"/>
            <a:ext cx="2493051" cy="1340272"/>
          </a:xfrm>
          <a:prstGeom prst="bentConnector2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8F394C06-FEBC-CDFB-2B18-DC9DB148BCCF}"/>
              </a:ext>
            </a:extLst>
          </p:cNvPr>
          <p:cNvSpPr/>
          <p:nvPr/>
        </p:nvSpPr>
        <p:spPr>
          <a:xfrm>
            <a:off x="16384249" y="10807908"/>
            <a:ext cx="2143594" cy="1543987"/>
          </a:xfrm>
          <a:prstGeom prst="flowChartDocumen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Public Key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85D389C-F9F4-436B-D743-1828F6974C33}"/>
              </a:ext>
            </a:extLst>
          </p:cNvPr>
          <p:cNvCxnSpPr>
            <a:cxnSpLocks/>
            <a:stCxn id="26" idx="1"/>
            <a:endCxn id="11" idx="3"/>
          </p:cNvCxnSpPr>
          <p:nvPr/>
        </p:nvCxnSpPr>
        <p:spPr>
          <a:xfrm rot="10800000">
            <a:off x="15214813" y="7895138"/>
            <a:ext cx="1169436" cy="3684764"/>
          </a:xfrm>
          <a:prstGeom prst="bentConnector3">
            <a:avLst>
              <a:gd name="adj1" fmla="val 50000"/>
            </a:avLst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994C185-D428-678E-2660-13FEAC34551E}"/>
              </a:ext>
            </a:extLst>
          </p:cNvPr>
          <p:cNvCxnSpPr>
            <a:cxnSpLocks/>
            <a:stCxn id="11" idx="2"/>
            <a:endCxn id="32" idx="3"/>
          </p:cNvCxnSpPr>
          <p:nvPr/>
        </p:nvCxnSpPr>
        <p:spPr>
          <a:xfrm rot="5400000">
            <a:off x="11117561" y="8044882"/>
            <a:ext cx="2467625" cy="4602416"/>
          </a:xfrm>
          <a:prstGeom prst="bentConnector2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lowchart: Document 31">
            <a:extLst>
              <a:ext uri="{FF2B5EF4-FFF2-40B4-BE49-F238E27FC236}">
                <a16:creationId xmlns:a16="http://schemas.microsoft.com/office/drawing/2014/main" id="{17FA99A4-4A2E-F620-236A-0CC25A909475}"/>
              </a:ext>
            </a:extLst>
          </p:cNvPr>
          <p:cNvSpPr/>
          <p:nvPr/>
        </p:nvSpPr>
        <p:spPr>
          <a:xfrm>
            <a:off x="7906571" y="10807909"/>
            <a:ext cx="2143594" cy="1543987"/>
          </a:xfrm>
          <a:prstGeom prst="flowChartDocumen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Public Key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9F8DC22B-F3EF-C5EF-C1AA-BC47011B5FD2}"/>
              </a:ext>
            </a:extLst>
          </p:cNvPr>
          <p:cNvCxnSpPr>
            <a:cxnSpLocks/>
            <a:stCxn id="32" idx="1"/>
            <a:endCxn id="8" idx="2"/>
          </p:cNvCxnSpPr>
          <p:nvPr/>
        </p:nvCxnSpPr>
        <p:spPr>
          <a:xfrm rot="10800000">
            <a:off x="6718701" y="9112279"/>
            <a:ext cx="1187871" cy="2467624"/>
          </a:xfrm>
          <a:prstGeom prst="bentConnector2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90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6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826EA-F303-4E86-E6B2-286F587D7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 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3B6DF-295A-ACE6-656E-6E5B6D923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xenoDFSP</a:t>
            </a:r>
            <a:r>
              <a:rPr lang="en-GB" dirty="0"/>
              <a:t> can sign its messages to participants in the Mojaloop scheme</a:t>
            </a:r>
          </a:p>
          <a:p>
            <a:pPr lvl="1"/>
            <a:r>
              <a:rPr lang="en-GB" dirty="0"/>
              <a:t>… and the Mojaloop participants can verify the origin and integrity of the message</a:t>
            </a:r>
          </a:p>
          <a:p>
            <a:r>
              <a:rPr lang="en-GB" dirty="0"/>
              <a:t>A Mojaloop participant already signs all the messages it produces</a:t>
            </a:r>
          </a:p>
          <a:p>
            <a:pPr lvl="1"/>
            <a:r>
              <a:rPr lang="en-GB" dirty="0"/>
              <a:t>… but now they can be verified by the </a:t>
            </a:r>
            <a:r>
              <a:rPr lang="en-GB" dirty="0" err="1"/>
              <a:t>xenoDFSP</a:t>
            </a:r>
            <a:endParaRPr lang="en-GB" dirty="0"/>
          </a:p>
          <a:p>
            <a:r>
              <a:rPr lang="en-GB" dirty="0"/>
              <a:t>The switch can record conversations between the actual participants.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7808E-1821-B93E-6077-A5D07EC7D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1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87C59-FBD6-B6BD-30D2-75A756296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Settlement as a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3B1D8-2776-FD5A-7865-6CC82ECB3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B9E1-4331-0D12-43DD-5DD7AB1EE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97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36599A-1CC9-8774-9EB7-A9BB77E2D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D681EF-D6CA-E9B7-955B-F4201E80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3C4724-D2BD-4576-C04B-37204A5E3D76}"/>
              </a:ext>
            </a:extLst>
          </p:cNvPr>
          <p:cNvGraphicFramePr/>
          <p:nvPr/>
        </p:nvGraphicFramePr>
        <p:xfrm>
          <a:off x="15810285" y="893503"/>
          <a:ext cx="8694938" cy="7495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BF656A7-BDB3-0BAC-1A88-2B285DD4C9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008247"/>
              </p:ext>
            </p:extLst>
          </p:nvPr>
        </p:nvGraphicFramePr>
        <p:xfrm>
          <a:off x="6007393" y="5217394"/>
          <a:ext cx="8694938" cy="7495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FF3CC8-ADDA-C86E-0730-D7206475E651}"/>
              </a:ext>
            </a:extLst>
          </p:cNvPr>
          <p:cNvSpPr/>
          <p:nvPr/>
        </p:nvSpPr>
        <p:spPr>
          <a:xfrm rot="18924353">
            <a:off x="11301170" y="5733817"/>
            <a:ext cx="7981598" cy="2122529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A5862-2C21-9129-9AED-BFA53F379919}"/>
              </a:ext>
            </a:extLst>
          </p:cNvPr>
          <p:cNvSpPr/>
          <p:nvPr/>
        </p:nvSpPr>
        <p:spPr>
          <a:xfrm>
            <a:off x="3543238" y="3338496"/>
            <a:ext cx="2329903" cy="148855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Debtor institution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B9D916-5296-1990-FBCC-90A53D33FBF7}"/>
              </a:ext>
            </a:extLst>
          </p:cNvPr>
          <p:cNvSpPr/>
          <p:nvPr/>
        </p:nvSpPr>
        <p:spPr>
          <a:xfrm rot="3561544">
            <a:off x="1971006" y="5249618"/>
            <a:ext cx="8138427" cy="2122529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 descr="Office worker female with solid fill">
            <a:extLst>
              <a:ext uri="{FF2B5EF4-FFF2-40B4-BE49-F238E27FC236}">
                <a16:creationId xmlns:a16="http://schemas.microsoft.com/office/drawing/2014/main" id="{5DC87FFE-38FF-5B5A-87D9-2873E75447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8399" y="3128855"/>
            <a:ext cx="1907839" cy="1907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F4EA7-F1A8-77CE-6CA4-FC457215931F}"/>
              </a:ext>
            </a:extLst>
          </p:cNvPr>
          <p:cNvSpPr txBox="1"/>
          <p:nvPr/>
        </p:nvSpPr>
        <p:spPr>
          <a:xfrm>
            <a:off x="1048399" y="4886793"/>
            <a:ext cx="1907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Customer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7FD5B384-13D0-E410-2EAE-7F45AD746677}"/>
              </a:ext>
            </a:extLst>
          </p:cNvPr>
          <p:cNvSpPr/>
          <p:nvPr/>
        </p:nvSpPr>
        <p:spPr>
          <a:xfrm>
            <a:off x="809469" y="8814216"/>
            <a:ext cx="4287187" cy="3747541"/>
          </a:xfrm>
          <a:prstGeom prst="wedgeRoundRectCallout">
            <a:avLst>
              <a:gd name="adj1" fmla="val 54276"/>
              <a:gd name="adj2" fmla="val -92369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debtor institution must have a relationship with a member of the Instant Settlement Network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7FCFEE75-D42B-F133-AA16-8C0E50370D1A}"/>
              </a:ext>
            </a:extLst>
          </p:cNvPr>
          <p:cNvSpPr/>
          <p:nvPr/>
        </p:nvSpPr>
        <p:spPr>
          <a:xfrm>
            <a:off x="17380157" y="9658913"/>
            <a:ext cx="6572714" cy="3747541"/>
          </a:xfrm>
          <a:prstGeom prst="wedgeRoundRectCallout">
            <a:avLst>
              <a:gd name="adj1" fmla="val -49910"/>
              <a:gd name="adj2" fmla="val -160046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Mojaloop proxy must have a relationship with a member of the Instant Settlement Network and must be  a settling participant in the Mojaloop network</a:t>
            </a: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CCC74D2D-7A0A-ED0A-1216-9D2ADBD25C83}"/>
              </a:ext>
            </a:extLst>
          </p:cNvPr>
          <p:cNvSpPr/>
          <p:nvPr/>
        </p:nvSpPr>
        <p:spPr>
          <a:xfrm>
            <a:off x="6078715" y="3237497"/>
            <a:ext cx="10158063" cy="1249647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Message corridor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5229B9E-E664-9FA0-0294-03752E1147C1}"/>
              </a:ext>
            </a:extLst>
          </p:cNvPr>
          <p:cNvSpPr/>
          <p:nvPr/>
        </p:nvSpPr>
        <p:spPr>
          <a:xfrm>
            <a:off x="12801600" y="10777928"/>
            <a:ext cx="4062334" cy="2081684"/>
          </a:xfrm>
          <a:prstGeom prst="wedgeRoundRectCallout">
            <a:avLst>
              <a:gd name="adj1" fmla="val -109647"/>
              <a:gd name="adj2" fmla="val -95921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The ISN transacts in its internal denomination, which we call ISNC</a:t>
            </a:r>
          </a:p>
        </p:txBody>
      </p:sp>
    </p:spTree>
    <p:extLst>
      <p:ext uri="{BB962C8B-B14F-4D97-AF65-F5344CB8AC3E}">
        <p14:creationId xmlns:p14="http://schemas.microsoft.com/office/powerpoint/2010/main" val="86508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P spid="6" grpId="0" animBg="1"/>
      <p:bldP spid="7" grpId="0" animBg="1"/>
      <p:bldP spid="8" grpId="0" animBg="1"/>
      <p:bldP spid="11" grpId="0"/>
      <p:bldP spid="12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Currency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Currency conversion will be requested by the debtor institution.</a:t>
            </a:r>
          </a:p>
          <a:p>
            <a:pPr lvl="1"/>
            <a:r>
              <a:rPr lang="en-US" dirty="0"/>
              <a:t>If the debtor wants to send in their home currency, then the debtor institution should decide what amount of ISNC it can purchase for that amount of local currency…</a:t>
            </a:r>
          </a:p>
          <a:p>
            <a:r>
              <a:rPr lang="en-US" dirty="0"/>
              <a:t>In any case, the debtor institution will denominate the currency conversion request as ISNC to target currency</a:t>
            </a:r>
          </a:p>
          <a:p>
            <a:r>
              <a:rPr lang="en-US" dirty="0"/>
              <a:t>The proxy will act as the FXP.</a:t>
            </a:r>
          </a:p>
          <a:p>
            <a:r>
              <a:rPr lang="en-US" dirty="0"/>
              <a:t>Conversion agreement takes the following form:</a:t>
            </a:r>
          </a:p>
          <a:p>
            <a:pPr lvl="1"/>
            <a:r>
              <a:rPr lang="en-US" dirty="0"/>
              <a:t>The proxy defines the rate at which it will convert from the ISN’s internal denomination (ISNC) to the target currency.</a:t>
            </a:r>
          </a:p>
          <a:p>
            <a:pPr lvl="1"/>
            <a:r>
              <a:rPr lang="en-US" dirty="0"/>
              <a:t>The proxy converts the response to Mojaloop’s format and returns it to the debtor institution.</a:t>
            </a:r>
          </a:p>
          <a:p>
            <a:pPr lvl="2"/>
            <a:r>
              <a:rPr lang="en-US" dirty="0"/>
              <a:t>This will be denominated in ISNC. Approval says: </a:t>
            </a:r>
            <a:r>
              <a:rPr lang="en-US" i="1" dirty="0"/>
              <a:t>you must provide me with this amount of ISNC as collateral for the payment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debtor institution requests agreement of terms from the creditor institution using the creditor institution’s home currency.</a:t>
            </a:r>
          </a:p>
          <a:p>
            <a:pPr lvl="1"/>
            <a:r>
              <a:rPr lang="en-US" dirty="0"/>
              <a:t>From now on, all Mojaloop interactions take place in the target currency. </a:t>
            </a:r>
          </a:p>
          <a:p>
            <a:pPr lvl="2"/>
            <a:r>
              <a:rPr lang="en-US" dirty="0"/>
              <a:t>The payment appears to the Mojaloop scheme as a single-currency payment.</a:t>
            </a:r>
          </a:p>
          <a:p>
            <a:r>
              <a:rPr lang="en-US" dirty="0"/>
              <a:t>What happens if the creditor institution imposes additional charges on the sender?</a:t>
            </a:r>
          </a:p>
          <a:p>
            <a:pPr lvl="1"/>
            <a:r>
              <a:rPr lang="en-US" dirty="0"/>
              <a:t>The debtor institution re-quotes to obtain from the ISN the amount in source currency that it needs to send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98C1534C-EA5E-229A-CE86-D03D6A011B1A}"/>
              </a:ext>
            </a:extLst>
          </p:cNvPr>
          <p:cNvSpPr/>
          <p:nvPr/>
        </p:nvSpPr>
        <p:spPr>
          <a:xfrm>
            <a:off x="6078715" y="3237497"/>
            <a:ext cx="10158063" cy="1249647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Message corridor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36599A-1CC9-8774-9EB7-A9BB77E2D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D681EF-D6CA-E9B7-955B-F4201E80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Executing the payment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3C4724-D2BD-4576-C04B-37204A5E3D76}"/>
              </a:ext>
            </a:extLst>
          </p:cNvPr>
          <p:cNvGraphicFramePr/>
          <p:nvPr/>
        </p:nvGraphicFramePr>
        <p:xfrm>
          <a:off x="15810285" y="893503"/>
          <a:ext cx="8694938" cy="7495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BF656A7-BDB3-0BAC-1A88-2B285DD4C9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1409114"/>
              </p:ext>
            </p:extLst>
          </p:nvPr>
        </p:nvGraphicFramePr>
        <p:xfrm>
          <a:off x="6007393" y="5217394"/>
          <a:ext cx="8694938" cy="7495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FF3CC8-ADDA-C86E-0730-D7206475E651}"/>
              </a:ext>
            </a:extLst>
          </p:cNvPr>
          <p:cNvSpPr/>
          <p:nvPr/>
        </p:nvSpPr>
        <p:spPr>
          <a:xfrm rot="18924353">
            <a:off x="11301170" y="5733817"/>
            <a:ext cx="7981598" cy="2122529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A5862-2C21-9129-9AED-BFA53F379919}"/>
              </a:ext>
            </a:extLst>
          </p:cNvPr>
          <p:cNvSpPr/>
          <p:nvPr/>
        </p:nvSpPr>
        <p:spPr>
          <a:xfrm>
            <a:off x="3543238" y="3338496"/>
            <a:ext cx="2329903" cy="148855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Debtor institution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B9D916-5296-1990-FBCC-90A53D33FBF7}"/>
              </a:ext>
            </a:extLst>
          </p:cNvPr>
          <p:cNvSpPr/>
          <p:nvPr/>
        </p:nvSpPr>
        <p:spPr>
          <a:xfrm rot="3561544">
            <a:off x="1971006" y="5249618"/>
            <a:ext cx="8138427" cy="2122529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 descr="Office worker female with solid fill">
            <a:extLst>
              <a:ext uri="{FF2B5EF4-FFF2-40B4-BE49-F238E27FC236}">
                <a16:creationId xmlns:a16="http://schemas.microsoft.com/office/drawing/2014/main" id="{5DC87FFE-38FF-5B5A-87D9-2873E75447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8399" y="3128855"/>
            <a:ext cx="1907839" cy="1907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F4EA7-F1A8-77CE-6CA4-FC457215931F}"/>
              </a:ext>
            </a:extLst>
          </p:cNvPr>
          <p:cNvSpPr txBox="1"/>
          <p:nvPr/>
        </p:nvSpPr>
        <p:spPr>
          <a:xfrm>
            <a:off x="1048399" y="4886793"/>
            <a:ext cx="1907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Customer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C261F-6E93-4035-28C6-A36E7B9B9340}"/>
              </a:ext>
            </a:extLst>
          </p:cNvPr>
          <p:cNvSpPr txBox="1"/>
          <p:nvPr/>
        </p:nvSpPr>
        <p:spPr>
          <a:xfrm>
            <a:off x="-15082" y="5867698"/>
            <a:ext cx="597397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GB" sz="3600" dirty="0"/>
              <a:t>Before requesting execution of the payment, the debtor institution lodges the amount of the payment with the ISN in ISNC</a:t>
            </a:r>
          </a:p>
          <a:p>
            <a:pPr marL="914400" indent="-914400">
              <a:buFont typeface="+mj-lt"/>
              <a:buAutoNum type="arabicPeriod"/>
            </a:pPr>
            <a:r>
              <a:rPr lang="en-GB" sz="3600" dirty="0"/>
              <a:t>The request is secured with:</a:t>
            </a:r>
          </a:p>
          <a:p>
            <a:pPr marL="1371600" lvl="1" indent="-914400">
              <a:buFont typeface="+mj-lt"/>
              <a:buAutoNum type="alphaLcPeriod"/>
            </a:pPr>
            <a:r>
              <a:rPr lang="en-GB" sz="3600" dirty="0"/>
              <a:t>The condition of the payment.</a:t>
            </a:r>
          </a:p>
          <a:p>
            <a:pPr marL="1371600" lvl="1" indent="-914400">
              <a:buFont typeface="+mj-lt"/>
              <a:buAutoNum type="alphaLcPeriod"/>
            </a:pPr>
            <a:r>
              <a:rPr lang="en-GB" sz="3600" dirty="0"/>
              <a:t>The public key of the proxy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0302351-F5FA-8F24-00E4-439C2A9F533B}"/>
              </a:ext>
            </a:extLst>
          </p:cNvPr>
          <p:cNvSpPr/>
          <p:nvPr/>
        </p:nvSpPr>
        <p:spPr>
          <a:xfrm rot="3478910">
            <a:off x="4343972" y="4917644"/>
            <a:ext cx="6486525" cy="77163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4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Maintaining message integrity across schemes</a:t>
            </a:r>
          </a:p>
          <a:p>
            <a:r>
              <a:rPr lang="en-US" dirty="0"/>
              <a:t>Settlement as a service</a:t>
            </a:r>
          </a:p>
          <a:p>
            <a:r>
              <a:rPr lang="en-US" dirty="0"/>
              <a:t>Identifying parties in cross-jurisdictional payments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29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71E4-03DB-C9A2-0F08-3A237F3C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kind of liquidity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EC1DA-FBC5-6234-0A40-39B681305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At present, we make the assumption that the liquidity which is checked is:</a:t>
            </a:r>
          </a:p>
          <a:p>
            <a:pPr lvl="1"/>
            <a:r>
              <a:rPr lang="en-GB" dirty="0"/>
              <a:t>Available for inspection at any time (that is, a static bulk amount which is available to cover any transfer)</a:t>
            </a:r>
          </a:p>
          <a:p>
            <a:pPr lvl="1"/>
            <a:r>
              <a:rPr lang="en-GB" dirty="0"/>
              <a:t>Guaranteed by the scheme (because only scheme administrators are allowed to modify it.)</a:t>
            </a:r>
          </a:p>
          <a:p>
            <a:r>
              <a:rPr lang="en-GB" dirty="0"/>
              <a:t>It’s analogous to a bulk purchase of currency</a:t>
            </a:r>
          </a:p>
          <a:p>
            <a:r>
              <a:rPr lang="en-GB" dirty="0"/>
              <a:t>For SaaS, we expect that a PvP check will be more appropriate</a:t>
            </a:r>
          </a:p>
          <a:p>
            <a:pPr lvl="1"/>
            <a:r>
              <a:rPr lang="en-GB" dirty="0"/>
              <a:t>A Mojaloop proxy may be providing liquidity check services for multiple sources of inbound payments</a:t>
            </a:r>
          </a:p>
          <a:p>
            <a:pPr lvl="1"/>
            <a:r>
              <a:rPr lang="en-GB" dirty="0"/>
              <a:t>Managing those requirements will be difficult, risky and hence expensive.</a:t>
            </a:r>
          </a:p>
          <a:p>
            <a:pPr lvl="1"/>
            <a:r>
              <a:rPr lang="en-GB" dirty="0"/>
              <a:t>It would be more efficient if we could obtain confirmation from the Instant Settlement Network that it was holding funds for a particular payment…</a:t>
            </a:r>
          </a:p>
          <a:p>
            <a:pPr lvl="1"/>
            <a:r>
              <a:rPr lang="en-GB" dirty="0"/>
              <a:t>… provided we trusted it, of course.</a:t>
            </a:r>
          </a:p>
          <a:p>
            <a:r>
              <a:rPr lang="en-GB" dirty="0"/>
              <a:t>So we suppose an agreement between a Mojaloop scheme and an ISN which supports a general relationship of trust between the two.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8264E-FCD4-A093-EF99-9991E179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4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60C00-00B9-3117-2663-F10DA33C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liquidity check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E82-CD06-1735-6CE1-6CE0E18D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The sending institution deposits funds with the ISN prior to the execution of the payment</a:t>
            </a:r>
          </a:p>
          <a:p>
            <a:pPr lvl="1"/>
            <a:r>
              <a:rPr lang="en-GB" dirty="0"/>
              <a:t>These may be direct or via </a:t>
            </a:r>
            <a:r>
              <a:rPr lang="en-GB"/>
              <a:t>a proxy member of the ISN</a:t>
            </a:r>
          </a:p>
          <a:p>
            <a:pPr lvl="1"/>
            <a:r>
              <a:rPr lang="en-GB" dirty="0"/>
              <a:t>It identifies those funds to the ISN using the condition attached to the agreed terms of the payment.</a:t>
            </a:r>
          </a:p>
          <a:p>
            <a:r>
              <a:rPr lang="en-GB" dirty="0"/>
              <a:t>The switch enquires of the proxy whether it has the funds to cover the proposed payment.</a:t>
            </a:r>
          </a:p>
          <a:p>
            <a:r>
              <a:rPr lang="en-GB" dirty="0"/>
              <a:t>The proxy asks the ISN if it has received funds to cover the transfer</a:t>
            </a:r>
          </a:p>
          <a:p>
            <a:pPr lvl="1"/>
            <a:r>
              <a:rPr lang="en-GB" dirty="0"/>
              <a:t>It knows the condition associated with the payment because the condition is associated with the transfer execution request which has triggered the liquidity check.</a:t>
            </a:r>
          </a:p>
          <a:p>
            <a:pPr lvl="1"/>
            <a:r>
              <a:rPr lang="en-GB" dirty="0"/>
              <a:t>These funds are hypothecated to the payment: they are specific to that payment and can’t be used as cover for any other payment.</a:t>
            </a:r>
          </a:p>
          <a:p>
            <a:pPr lvl="1"/>
            <a:r>
              <a:rPr lang="en-GB" dirty="0"/>
              <a:t>The ISN is responsible for guaranteeing that this is true</a:t>
            </a:r>
          </a:p>
          <a:p>
            <a:r>
              <a:rPr lang="en-GB" dirty="0"/>
              <a:t>The proxy sends the ISN:</a:t>
            </a:r>
          </a:p>
          <a:p>
            <a:pPr lvl="1"/>
            <a:r>
              <a:rPr lang="en-GB" dirty="0"/>
              <a:t>A challenge to be checked</a:t>
            </a:r>
          </a:p>
          <a:p>
            <a:pPr lvl="1"/>
            <a:r>
              <a:rPr lang="en-GB" dirty="0"/>
              <a:t>A signature to the challenge obtained by using its private key</a:t>
            </a:r>
          </a:p>
          <a:p>
            <a:r>
              <a:rPr lang="en-GB" dirty="0"/>
              <a:t>The ISN can use the public key it received from the debtor institution to verify that the challenge was signed with the correct key.</a:t>
            </a:r>
          </a:p>
          <a:p>
            <a:r>
              <a:rPr lang="en-GB" dirty="0"/>
              <a:t>If the ISN replies in the affirmative, then this is an equivalent to passing the liquidity check and reserving the funds…</a:t>
            </a:r>
          </a:p>
          <a:p>
            <a:r>
              <a:rPr lang="en-GB" dirty="0"/>
              <a:t>… except that the proxy doesn’t have to provide the liquidity.</a:t>
            </a:r>
          </a:p>
          <a:p>
            <a:r>
              <a:rPr lang="en-GB" dirty="0"/>
              <a:t>The liquidity is delegated to the ISN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C2A88-0EF9-C182-2D4F-F5590E7E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223568" y="10626726"/>
            <a:ext cx="5487114" cy="730250"/>
          </a:xfrm>
        </p:spPr>
        <p:txBody>
          <a:bodyPr/>
          <a:lstStyle/>
          <a:p>
            <a:fld id="{20AF9D7A-5BEE-9245-944A-197F51D542D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03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1216-78EC-01FC-DE11-1B2F8574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Completing the payment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34802-36B8-1C2E-CB10-5DB3C700B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 proxy receives notification from the switch that the payment has completed successfully.</a:t>
            </a:r>
          </a:p>
          <a:p>
            <a:r>
              <a:rPr lang="en-GB" dirty="0"/>
              <a:t>It uses the fulfilment which it received from the payee DFSP via the switch to request transfer of the funds held by the ISN to its settlement account</a:t>
            </a:r>
          </a:p>
          <a:p>
            <a:r>
              <a:rPr lang="en-GB" dirty="0"/>
              <a:t>It also signs the fulfilment with its private key.</a:t>
            </a:r>
          </a:p>
          <a:p>
            <a:r>
              <a:rPr lang="en-GB" dirty="0"/>
              <a:t>The ISN can verify that this is a legitimate request by:</a:t>
            </a:r>
          </a:p>
          <a:p>
            <a:pPr lvl="1"/>
            <a:r>
              <a:rPr lang="en-GB" dirty="0"/>
              <a:t>Comparing the fulfilment with the condition that the debtor party sent with the original transfer request.</a:t>
            </a:r>
          </a:p>
          <a:p>
            <a:pPr lvl="1"/>
            <a:r>
              <a:rPr lang="en-GB" dirty="0"/>
              <a:t>Confirming the signature of the fulfilment using the public key sent with the original transfer request.</a:t>
            </a:r>
          </a:p>
          <a:p>
            <a:r>
              <a:rPr lang="en-GB" dirty="0"/>
              <a:t>Following verification, the funds are unlocked and are directly available to the proxy.</a:t>
            </a:r>
          </a:p>
          <a:p>
            <a:r>
              <a:rPr lang="en-GB" dirty="0"/>
              <a:t>These funds are in ISNC: the proxy continues to be responsible for ensuring that settled funds are available in the target currency to support </a:t>
            </a:r>
            <a:r>
              <a:rPr lang="en-GB"/>
              <a:t>the process of settlement.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8F4EC-98AD-71C5-1D28-5D160BEF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6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9BAB60B0-DB04-21B1-1ED7-81760D975EBB}"/>
              </a:ext>
            </a:extLst>
          </p:cNvPr>
          <p:cNvSpPr/>
          <p:nvPr/>
        </p:nvSpPr>
        <p:spPr>
          <a:xfrm>
            <a:off x="6078715" y="3237497"/>
            <a:ext cx="10158063" cy="1249647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Message corridor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36599A-1CC9-8774-9EB7-A9BB77E2D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D681EF-D6CA-E9B7-955B-F4201E80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Completing the payment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3C4724-D2BD-4576-C04B-37204A5E3D76}"/>
              </a:ext>
            </a:extLst>
          </p:cNvPr>
          <p:cNvGraphicFramePr/>
          <p:nvPr/>
        </p:nvGraphicFramePr>
        <p:xfrm>
          <a:off x="15810285" y="893503"/>
          <a:ext cx="8694938" cy="7495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BF656A7-BDB3-0BAC-1A88-2B285DD4C9A8}"/>
              </a:ext>
            </a:extLst>
          </p:cNvPr>
          <p:cNvGraphicFramePr/>
          <p:nvPr/>
        </p:nvGraphicFramePr>
        <p:xfrm>
          <a:off x="6007393" y="5217394"/>
          <a:ext cx="8694938" cy="7495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FF3CC8-ADDA-C86E-0730-D7206475E651}"/>
              </a:ext>
            </a:extLst>
          </p:cNvPr>
          <p:cNvSpPr/>
          <p:nvPr/>
        </p:nvSpPr>
        <p:spPr>
          <a:xfrm rot="18924353">
            <a:off x="11301170" y="5733817"/>
            <a:ext cx="7981598" cy="2122529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A5862-2C21-9129-9AED-BFA53F379919}"/>
              </a:ext>
            </a:extLst>
          </p:cNvPr>
          <p:cNvSpPr/>
          <p:nvPr/>
        </p:nvSpPr>
        <p:spPr>
          <a:xfrm>
            <a:off x="3543238" y="3338496"/>
            <a:ext cx="2329903" cy="148855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Debtor institution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B9D916-5296-1990-FBCC-90A53D33FBF7}"/>
              </a:ext>
            </a:extLst>
          </p:cNvPr>
          <p:cNvSpPr/>
          <p:nvPr/>
        </p:nvSpPr>
        <p:spPr>
          <a:xfrm rot="3561544">
            <a:off x="1971006" y="5249618"/>
            <a:ext cx="8138427" cy="2122529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 descr="Office worker female with solid fill">
            <a:extLst>
              <a:ext uri="{FF2B5EF4-FFF2-40B4-BE49-F238E27FC236}">
                <a16:creationId xmlns:a16="http://schemas.microsoft.com/office/drawing/2014/main" id="{5DC87FFE-38FF-5B5A-87D9-2873E75447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8399" y="3128855"/>
            <a:ext cx="1907839" cy="1907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F4EA7-F1A8-77CE-6CA4-FC457215931F}"/>
              </a:ext>
            </a:extLst>
          </p:cNvPr>
          <p:cNvSpPr txBox="1"/>
          <p:nvPr/>
        </p:nvSpPr>
        <p:spPr>
          <a:xfrm>
            <a:off x="1048399" y="4886793"/>
            <a:ext cx="1907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Customer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C261F-6E93-4035-28C6-A36E7B9B9340}"/>
              </a:ext>
            </a:extLst>
          </p:cNvPr>
          <p:cNvSpPr txBox="1"/>
          <p:nvPr/>
        </p:nvSpPr>
        <p:spPr>
          <a:xfrm>
            <a:off x="14702331" y="8728623"/>
            <a:ext cx="96526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GB" sz="3600" dirty="0"/>
              <a:t>When the Mojaloop payment completes, the proxy requests release of the funds.</a:t>
            </a:r>
          </a:p>
          <a:p>
            <a:pPr marL="914400" indent="-914400">
              <a:buFont typeface="+mj-lt"/>
              <a:buAutoNum type="arabicPeriod"/>
            </a:pPr>
            <a:r>
              <a:rPr lang="en-GB" sz="3600" dirty="0"/>
              <a:t>The request is secured with:</a:t>
            </a:r>
          </a:p>
          <a:p>
            <a:pPr marL="1371600" lvl="1" indent="-914400">
              <a:buFont typeface="+mj-lt"/>
              <a:buAutoNum type="alphaLcPeriod"/>
            </a:pPr>
            <a:r>
              <a:rPr lang="en-GB" sz="3600" dirty="0"/>
              <a:t>The fulfilment of the payment.</a:t>
            </a:r>
          </a:p>
          <a:p>
            <a:pPr marL="1371600" lvl="1" indent="-914400">
              <a:buFont typeface="+mj-lt"/>
              <a:buAutoNum type="alphaLcPeriod"/>
            </a:pPr>
            <a:r>
              <a:rPr lang="en-GB" sz="3600" dirty="0"/>
              <a:t>The fulfilment signed with the private key of the proxy</a:t>
            </a:r>
          </a:p>
          <a:p>
            <a:pPr marL="914400" indent="-914400">
              <a:buFont typeface="+mj-lt"/>
              <a:buAutoNum type="arabicPeriod"/>
            </a:pPr>
            <a:r>
              <a:rPr lang="en-GB" sz="3600" dirty="0"/>
              <a:t>On verification, the funds are released.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B5ABB74-5C4B-312B-F03F-43075DD86338}"/>
              </a:ext>
            </a:extLst>
          </p:cNvPr>
          <p:cNvSpPr/>
          <p:nvPr/>
        </p:nvSpPr>
        <p:spPr>
          <a:xfrm rot="18915828">
            <a:off x="10628336" y="4917643"/>
            <a:ext cx="6486525" cy="7716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74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C369-2C04-98BF-215A-4DA97C78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parties in cross-jurisdictional payments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F8A98-3DC2-E864-90CD-5F41B008C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20364-B041-BAC3-D877-895E49F8C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59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E272-60C0-DBB2-4B69-85EAA8AA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motto: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CEEF8-36FA-9EE5-5FE6-FD25526AC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9900" dirty="0"/>
              <a:t>Let</a:t>
            </a:r>
          </a:p>
          <a:p>
            <a:pPr marL="0" indent="0">
              <a:buNone/>
            </a:pPr>
            <a:r>
              <a:rPr lang="en-GB" sz="19900" dirty="0"/>
              <a:t>Sleeping</a:t>
            </a:r>
          </a:p>
          <a:p>
            <a:pPr marL="0" indent="0">
              <a:buNone/>
            </a:pPr>
            <a:r>
              <a:rPr lang="en-GB" sz="19900" dirty="0"/>
              <a:t>Dogs</a:t>
            </a:r>
          </a:p>
          <a:p>
            <a:pPr marL="0" indent="0">
              <a:buNone/>
            </a:pPr>
            <a:r>
              <a:rPr lang="en-GB" sz="19900" dirty="0"/>
              <a:t>Lie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FA48F-FD9C-35C7-B8D7-C74122D7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C334E-4EC2-2098-8C98-28F8F9E43AF4}"/>
              </a:ext>
            </a:extLst>
          </p:cNvPr>
          <p:cNvSpPr txBox="1"/>
          <p:nvPr/>
        </p:nvSpPr>
        <p:spPr>
          <a:xfrm>
            <a:off x="2207418" y="6478655"/>
            <a:ext cx="6222207" cy="29238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GB" sz="18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ata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00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participants in an IPS to be confident that the parties with whom they are dealing meet compliance requirements…</a:t>
            </a:r>
          </a:p>
          <a:p>
            <a:pPr lvl="1"/>
            <a:r>
              <a:rPr lang="en-US" dirty="0"/>
              <a:t>… without sharing PII</a:t>
            </a:r>
          </a:p>
          <a:p>
            <a:r>
              <a:rPr lang="en-US" dirty="0"/>
              <a:t>Should not require the participants to be members of a particular type of scheme…</a:t>
            </a:r>
          </a:p>
          <a:p>
            <a:pPr lvl="1"/>
            <a:r>
              <a:rPr lang="en-US" dirty="0"/>
              <a:t>… or, indeed, of any scheme at all.</a:t>
            </a:r>
          </a:p>
          <a:p>
            <a:r>
              <a:rPr lang="en-US" dirty="0"/>
              <a:t>Retain PII data in the jurisdiction of origin.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4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PII data needs to be kept in the country of origin.</a:t>
            </a:r>
          </a:p>
          <a:p>
            <a:r>
              <a:rPr lang="en-US" dirty="0"/>
              <a:t>A relationship can be established between the regulators of the jurisdictions to which the two parties to the payment belong</a:t>
            </a:r>
          </a:p>
          <a:p>
            <a:r>
              <a:rPr lang="en-US" dirty="0"/>
              <a:t>Participant entities can reliably identify the state of the PII data that </a:t>
            </a:r>
            <a:r>
              <a:rPr lang="en-US"/>
              <a:t>they held </a:t>
            </a:r>
            <a:r>
              <a:rPr lang="en-US" dirty="0"/>
              <a:t>at a given point </a:t>
            </a:r>
            <a:r>
              <a:rPr lang="en-US"/>
              <a:t>in time.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84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5863-03B5-B23B-BDCF-01A7285C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00A09-DBB2-B315-37FF-9F9DF5E46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regulator in jurisdiction A must agree with the regulator in jurisdiction B that:</a:t>
            </a:r>
          </a:p>
          <a:p>
            <a:pPr lvl="1"/>
            <a:r>
              <a:rPr lang="en-GB" dirty="0"/>
              <a:t>The institutions regulated by regulator B are correctly regulated</a:t>
            </a:r>
          </a:p>
          <a:p>
            <a:pPr lvl="1"/>
            <a:r>
              <a:rPr lang="en-GB" dirty="0"/>
              <a:t>There is a mutually agreed terminology for items of PII in the two jurisdictions</a:t>
            </a:r>
          </a:p>
          <a:p>
            <a:pPr lvl="1"/>
            <a:r>
              <a:rPr lang="en-GB" dirty="0"/>
              <a:t>If regulator A requires information on a customer of an institution regulated by regulator B, they can obtain that information on demand through a route nominated by regulator B.</a:t>
            </a:r>
          </a:p>
          <a:p>
            <a:pPr lvl="1"/>
            <a:r>
              <a:rPr lang="en-GB" dirty="0"/>
              <a:t>Requesting such information imposes on regulator A the same responsibilities on the safeguarding of PII as are in force in jurisdiction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B53E0-3DB7-3D0B-641F-5EB1191E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698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F75130-E063-60DD-2068-A8AADB34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60DD25-6265-8D00-7D16-957C051AE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things work today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89417D-483C-17D7-9636-FC188BAAA5EA}"/>
              </a:ext>
            </a:extLst>
          </p:cNvPr>
          <p:cNvSpPr/>
          <p:nvPr/>
        </p:nvSpPr>
        <p:spPr>
          <a:xfrm>
            <a:off x="1710146" y="3998305"/>
            <a:ext cx="3546389" cy="19152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DFSP A</a:t>
            </a:r>
          </a:p>
        </p:txBody>
      </p:sp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452B8ABA-1895-CB3F-A041-A9B9EF066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3024" y="5953701"/>
            <a:ext cx="1460629" cy="1460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416F7A-2585-A84F-CF97-6298CBB63C6D}"/>
              </a:ext>
            </a:extLst>
          </p:cNvPr>
          <p:cNvSpPr txBox="1"/>
          <p:nvPr/>
        </p:nvSpPr>
        <p:spPr>
          <a:xfrm>
            <a:off x="2753025" y="7454429"/>
            <a:ext cx="146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PII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D883873-21B4-74F6-B525-00CB2A46A664}"/>
              </a:ext>
            </a:extLst>
          </p:cNvPr>
          <p:cNvSpPr/>
          <p:nvPr/>
        </p:nvSpPr>
        <p:spPr>
          <a:xfrm>
            <a:off x="5936155" y="4528913"/>
            <a:ext cx="4169241" cy="7043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CDFC7352-AD0F-ED8F-3317-DAF669E586F9}"/>
              </a:ext>
            </a:extLst>
          </p:cNvPr>
          <p:cNvSpPr/>
          <p:nvPr/>
        </p:nvSpPr>
        <p:spPr>
          <a:xfrm>
            <a:off x="10785016" y="4294135"/>
            <a:ext cx="2594919" cy="1603977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Payment Instruction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6DAC202-E019-7863-05B3-C424781153E6}"/>
              </a:ext>
            </a:extLst>
          </p:cNvPr>
          <p:cNvSpPr/>
          <p:nvPr/>
        </p:nvSpPr>
        <p:spPr>
          <a:xfrm>
            <a:off x="14059554" y="4528913"/>
            <a:ext cx="4391465" cy="7043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2851F4-329F-EB44-037A-C61D7CAFEA1C}"/>
              </a:ext>
            </a:extLst>
          </p:cNvPr>
          <p:cNvSpPr/>
          <p:nvPr/>
        </p:nvSpPr>
        <p:spPr>
          <a:xfrm>
            <a:off x="19011610" y="3963531"/>
            <a:ext cx="3546389" cy="19152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DFSP B</a:t>
            </a:r>
          </a:p>
        </p:txBody>
      </p:sp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A6CC134E-AC8B-5E91-ABFE-35CEC1E34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6965" y="5959026"/>
            <a:ext cx="1460629" cy="14606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CBC0BE-168A-2C77-4849-EB02EB9F2CC4}"/>
              </a:ext>
            </a:extLst>
          </p:cNvPr>
          <p:cNvSpPr txBox="1"/>
          <p:nvPr/>
        </p:nvSpPr>
        <p:spPr>
          <a:xfrm>
            <a:off x="11376966" y="7459754"/>
            <a:ext cx="146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PII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4" name="Graphic 13" descr="Document with solid fill">
            <a:extLst>
              <a:ext uri="{FF2B5EF4-FFF2-40B4-BE49-F238E27FC236}">
                <a16:creationId xmlns:a16="http://schemas.microsoft.com/office/drawing/2014/main" id="{73C01A4C-8AED-E169-783A-CB0E8B304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04103" y="5959026"/>
            <a:ext cx="1460629" cy="14606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6B7CE7-8B80-3573-A725-A674A467679E}"/>
              </a:ext>
            </a:extLst>
          </p:cNvPr>
          <p:cNvSpPr txBox="1"/>
          <p:nvPr/>
        </p:nvSpPr>
        <p:spPr>
          <a:xfrm>
            <a:off x="20104102" y="7459754"/>
            <a:ext cx="146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PII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Graphic 16" descr="Judge female with solid fill">
            <a:extLst>
              <a:ext uri="{FF2B5EF4-FFF2-40B4-BE49-F238E27FC236}">
                <a16:creationId xmlns:a16="http://schemas.microsoft.com/office/drawing/2014/main" id="{15D17268-4E79-9CE1-9029-74667A795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8192" y="1255105"/>
            <a:ext cx="2056235" cy="205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9AE455-4FB9-CBC1-9DEF-6F598B43A8A4}"/>
              </a:ext>
            </a:extLst>
          </p:cNvPr>
          <p:cNvSpPr txBox="1"/>
          <p:nvPr/>
        </p:nvSpPr>
        <p:spPr>
          <a:xfrm>
            <a:off x="2498192" y="468121"/>
            <a:ext cx="2056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Regulator 1</a:t>
            </a:r>
          </a:p>
        </p:txBody>
      </p:sp>
      <p:pic>
        <p:nvPicPr>
          <p:cNvPr id="19" name="Graphic 18" descr="Judge female with solid fill">
            <a:extLst>
              <a:ext uri="{FF2B5EF4-FFF2-40B4-BE49-F238E27FC236}">
                <a16:creationId xmlns:a16="http://schemas.microsoft.com/office/drawing/2014/main" id="{522DBF71-6EA7-E01E-942D-416BF13CB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32748" y="1220331"/>
            <a:ext cx="2056235" cy="20562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61F8E1-5A8D-E008-2250-A71662E2E303}"/>
              </a:ext>
            </a:extLst>
          </p:cNvPr>
          <p:cNvSpPr txBox="1"/>
          <p:nvPr/>
        </p:nvSpPr>
        <p:spPr>
          <a:xfrm>
            <a:off x="19832748" y="433347"/>
            <a:ext cx="2056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Regulator 2</a:t>
            </a: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B419DDFC-C723-5967-8253-4F9C6208E655}"/>
              </a:ext>
            </a:extLst>
          </p:cNvPr>
          <p:cNvSpPr/>
          <p:nvPr/>
        </p:nvSpPr>
        <p:spPr>
          <a:xfrm>
            <a:off x="3190322" y="3292716"/>
            <a:ext cx="539646" cy="49520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3046F585-3C59-BA54-3640-F50E8A363BE6}"/>
              </a:ext>
            </a:extLst>
          </p:cNvPr>
          <p:cNvSpPr/>
          <p:nvPr/>
        </p:nvSpPr>
        <p:spPr>
          <a:xfrm>
            <a:off x="20514981" y="3257942"/>
            <a:ext cx="539646" cy="49520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2CF0E5-435A-7569-C5D8-61AEFE192081}"/>
              </a:ext>
            </a:extLst>
          </p:cNvPr>
          <p:cNvSpPr txBox="1"/>
          <p:nvPr/>
        </p:nvSpPr>
        <p:spPr>
          <a:xfrm>
            <a:off x="1049311" y="8634334"/>
            <a:ext cx="222753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PII requirements must be explicitly agreed by the two regulators.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A copy of the PII is attached to the payment instruction.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It is stored by the creditor institution and any intermediaries.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If a regulator wants to see the PII, it asks the party it regulates (or, perhaps, the IPS to which the party belongs)</a:t>
            </a:r>
          </a:p>
        </p:txBody>
      </p:sp>
    </p:spTree>
    <p:extLst>
      <p:ext uri="{BB962C8B-B14F-4D97-AF65-F5344CB8AC3E}">
        <p14:creationId xmlns:p14="http://schemas.microsoft.com/office/powerpoint/2010/main" val="137243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  <p:bldP spid="10" grpId="0" animBg="1"/>
      <p:bldP spid="11" grpId="0" animBg="1"/>
      <p:bldP spid="13" grpId="0"/>
      <p:bldP spid="15" grpId="0"/>
      <p:bldP spid="18" grpId="0"/>
      <p:bldP spid="20" grpId="0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52C7-CD7B-EA82-5937-4181A6B0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Maintaining message integrity across schemes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007F2-6822-28DC-95C0-4EED5D872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3AE0-C3D6-0EA2-0433-82181D7FD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72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6BF6-D2D2-35B6-5741-249F5956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Drawbacks of this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CC6DF-0DD5-A822-21FE-DA268A78C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PII elements must be agreed between the regulators</a:t>
            </a:r>
          </a:p>
          <a:p>
            <a:r>
              <a:rPr lang="en-GB" dirty="0"/>
              <a:t>PII content is distributed across multiple locations in multiple jurisdictions.</a:t>
            </a:r>
          </a:p>
          <a:p>
            <a:pPr lvl="1"/>
            <a:r>
              <a:rPr lang="en-GB" dirty="0"/>
              <a:t>This may violate data sovereignty laws…</a:t>
            </a:r>
          </a:p>
          <a:p>
            <a:pPr lvl="1"/>
            <a:r>
              <a:rPr lang="en-GB" dirty="0"/>
              <a:t>… and privacy legislation such as GDPR places a heavy burden on small institutions which may be ill-equipped to carry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553A8-E3F9-DA5B-41FB-645A1344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25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5760-C2AB-3642-343E-D37D2CBA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propose?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4410-EC39-C74C-303F-CD4BCF304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PII remains in place at the owning DFSP</a:t>
            </a:r>
          </a:p>
          <a:p>
            <a:r>
              <a:rPr lang="en-GB" dirty="0"/>
              <a:t>The owning DFSP exchanges a warranty with the other parties to the payment.</a:t>
            </a:r>
          </a:p>
          <a:p>
            <a:pPr lvl="1"/>
            <a:r>
              <a:rPr lang="en-GB" dirty="0"/>
              <a:t>The warranty says: </a:t>
            </a:r>
            <a:r>
              <a:rPr lang="en-GB" i="1" dirty="0"/>
              <a:t>I am in possession of the following items of PII and I will make them available to qualified third parties on request.</a:t>
            </a:r>
          </a:p>
          <a:p>
            <a:r>
              <a:rPr lang="en-GB" dirty="0"/>
              <a:t>A regulator can request the items of PII associated with a payment</a:t>
            </a:r>
          </a:p>
          <a:p>
            <a:pPr lvl="1"/>
            <a:r>
              <a:rPr lang="en-GB" dirty="0"/>
              <a:t>This can be either directly from the DFSP or from an IPS to which the DFSP belongs.</a:t>
            </a:r>
          </a:p>
          <a:p>
            <a:pPr lvl="1"/>
            <a:r>
              <a:rPr lang="en-GB" dirty="0"/>
              <a:t>The regulator provides a public key which the responding DFSP can use to ensure that the information requested can only be read by the requesting regulator.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0CAB6-6064-4F2D-3EB3-22CD08E9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39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F75130-E063-60DD-2068-A8AADB34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60DD25-6265-8D00-7D16-957C051AE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things will work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89417D-483C-17D7-9636-FC188BAAA5EA}"/>
              </a:ext>
            </a:extLst>
          </p:cNvPr>
          <p:cNvSpPr/>
          <p:nvPr/>
        </p:nvSpPr>
        <p:spPr>
          <a:xfrm>
            <a:off x="1710146" y="3998305"/>
            <a:ext cx="3546389" cy="19152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DFSP A</a:t>
            </a:r>
          </a:p>
        </p:txBody>
      </p:sp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452B8ABA-1895-CB3F-A041-A9B9EF066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3024" y="5953701"/>
            <a:ext cx="1460629" cy="1460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416F7A-2585-A84F-CF97-6298CBB63C6D}"/>
              </a:ext>
            </a:extLst>
          </p:cNvPr>
          <p:cNvSpPr txBox="1"/>
          <p:nvPr/>
        </p:nvSpPr>
        <p:spPr>
          <a:xfrm>
            <a:off x="2753025" y="7454429"/>
            <a:ext cx="146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PII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D883873-21B4-74F6-B525-00CB2A46A664}"/>
              </a:ext>
            </a:extLst>
          </p:cNvPr>
          <p:cNvSpPr/>
          <p:nvPr/>
        </p:nvSpPr>
        <p:spPr>
          <a:xfrm>
            <a:off x="5936155" y="4528913"/>
            <a:ext cx="4169241" cy="7043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CDFC7352-AD0F-ED8F-3317-DAF669E586F9}"/>
              </a:ext>
            </a:extLst>
          </p:cNvPr>
          <p:cNvSpPr/>
          <p:nvPr/>
        </p:nvSpPr>
        <p:spPr>
          <a:xfrm>
            <a:off x="10785016" y="4294135"/>
            <a:ext cx="2594919" cy="1603977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Payment Instruction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6DAC202-E019-7863-05B3-C424781153E6}"/>
              </a:ext>
            </a:extLst>
          </p:cNvPr>
          <p:cNvSpPr/>
          <p:nvPr/>
        </p:nvSpPr>
        <p:spPr>
          <a:xfrm>
            <a:off x="14059554" y="4528913"/>
            <a:ext cx="4391465" cy="7043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2851F4-329F-EB44-037A-C61D7CAFEA1C}"/>
              </a:ext>
            </a:extLst>
          </p:cNvPr>
          <p:cNvSpPr/>
          <p:nvPr/>
        </p:nvSpPr>
        <p:spPr>
          <a:xfrm>
            <a:off x="19011610" y="3963531"/>
            <a:ext cx="3546389" cy="19152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DFSP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CBC0BE-168A-2C77-4849-EB02EB9F2CC4}"/>
              </a:ext>
            </a:extLst>
          </p:cNvPr>
          <p:cNvSpPr txBox="1"/>
          <p:nvPr/>
        </p:nvSpPr>
        <p:spPr>
          <a:xfrm>
            <a:off x="11285550" y="7459754"/>
            <a:ext cx="159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B050"/>
                </a:solidFill>
              </a:rPr>
              <a:t>Warranty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17" name="Graphic 16" descr="Judge female with solid fill">
            <a:extLst>
              <a:ext uri="{FF2B5EF4-FFF2-40B4-BE49-F238E27FC236}">
                <a16:creationId xmlns:a16="http://schemas.microsoft.com/office/drawing/2014/main" id="{15D17268-4E79-9CE1-9029-74667A795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494" y="1373693"/>
            <a:ext cx="2056235" cy="205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9AE455-4FB9-CBC1-9DEF-6F598B43A8A4}"/>
              </a:ext>
            </a:extLst>
          </p:cNvPr>
          <p:cNvSpPr txBox="1"/>
          <p:nvPr/>
        </p:nvSpPr>
        <p:spPr>
          <a:xfrm>
            <a:off x="1073494" y="586709"/>
            <a:ext cx="2056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Regulator 1</a:t>
            </a:r>
          </a:p>
        </p:txBody>
      </p:sp>
      <p:pic>
        <p:nvPicPr>
          <p:cNvPr id="19" name="Graphic 18" descr="Judge female with solid fill">
            <a:extLst>
              <a:ext uri="{FF2B5EF4-FFF2-40B4-BE49-F238E27FC236}">
                <a16:creationId xmlns:a16="http://schemas.microsoft.com/office/drawing/2014/main" id="{522DBF71-6EA7-E01E-942D-416BF13CB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32748" y="1220331"/>
            <a:ext cx="2056235" cy="20562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61F8E1-5A8D-E008-2250-A71662E2E303}"/>
              </a:ext>
            </a:extLst>
          </p:cNvPr>
          <p:cNvSpPr txBox="1"/>
          <p:nvPr/>
        </p:nvSpPr>
        <p:spPr>
          <a:xfrm>
            <a:off x="19832748" y="433347"/>
            <a:ext cx="2056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Regulator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2CF0E5-435A-7569-C5D8-61AEFE192081}"/>
              </a:ext>
            </a:extLst>
          </p:cNvPr>
          <p:cNvSpPr txBox="1"/>
          <p:nvPr/>
        </p:nvSpPr>
        <p:spPr>
          <a:xfrm>
            <a:off x="567033" y="7988968"/>
            <a:ext cx="2325310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PII requirements can be agreed </a:t>
            </a:r>
            <a:r>
              <a:rPr lang="en-GB" sz="4400" i="1" dirty="0"/>
              <a:t>ad hoc</a:t>
            </a:r>
            <a:r>
              <a:rPr lang="en-GB" sz="4400" dirty="0"/>
              <a:t> as part of the agreement of terms.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A warranty that the PII will be provided on request is attached to the payment instruction.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The warranty is stored by the creditor institution and any intermediaries.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If a regulator wants to see the PII, it asks the party that owns the PII (or, perhaps, the IPS to which the party belongs)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Regulator 1 warrants to regulator 2 that they will ensure that DFSP A’s KYC procedures are compliant</a:t>
            </a:r>
          </a:p>
        </p:txBody>
      </p:sp>
      <p:pic>
        <p:nvPicPr>
          <p:cNvPr id="16" name="Graphic 15" descr="Diploma roll with solid fill">
            <a:extLst>
              <a:ext uri="{FF2B5EF4-FFF2-40B4-BE49-F238E27FC236}">
                <a16:creationId xmlns:a16="http://schemas.microsoft.com/office/drawing/2014/main" id="{C5F633DB-1C7F-A2BF-4EB2-F0DD59A87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61951" y="5929596"/>
            <a:ext cx="1593851" cy="15938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33477D1-4C60-C335-9465-D2C0AE022E8F}"/>
              </a:ext>
            </a:extLst>
          </p:cNvPr>
          <p:cNvSpPr txBox="1"/>
          <p:nvPr/>
        </p:nvSpPr>
        <p:spPr>
          <a:xfrm>
            <a:off x="19993336" y="7483859"/>
            <a:ext cx="159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B050"/>
                </a:solidFill>
              </a:rPr>
              <a:t>Warranty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25" name="Graphic 24" descr="Diploma roll with solid fill">
            <a:extLst>
              <a:ext uri="{FF2B5EF4-FFF2-40B4-BE49-F238E27FC236}">
                <a16:creationId xmlns:a16="http://schemas.microsoft.com/office/drawing/2014/main" id="{5F220E75-61BD-AF54-5CAD-4E6A6484A1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069737" y="5953701"/>
            <a:ext cx="1593851" cy="1593851"/>
          </a:xfrm>
          <a:prstGeom prst="rect">
            <a:avLst/>
          </a:prstGeom>
        </p:spPr>
      </p:pic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E81E604F-6A74-9872-1777-C2C856A48879}"/>
              </a:ext>
            </a:extLst>
          </p:cNvPr>
          <p:cNvSpPr/>
          <p:nvPr/>
        </p:nvSpPr>
        <p:spPr>
          <a:xfrm>
            <a:off x="10785015" y="2345753"/>
            <a:ext cx="2594919" cy="1603977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Agreement of Terms</a:t>
            </a:r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36818A97-4B47-3E1D-9B26-49D1A38E628D}"/>
              </a:ext>
            </a:extLst>
          </p:cNvPr>
          <p:cNvSpPr/>
          <p:nvPr/>
        </p:nvSpPr>
        <p:spPr>
          <a:xfrm>
            <a:off x="5936155" y="3269383"/>
            <a:ext cx="4169241" cy="6803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7C94A0AD-2BC8-B4B6-618A-DD5595A0AE59}"/>
              </a:ext>
            </a:extLst>
          </p:cNvPr>
          <p:cNvSpPr/>
          <p:nvPr/>
        </p:nvSpPr>
        <p:spPr>
          <a:xfrm>
            <a:off x="14059553" y="3269382"/>
            <a:ext cx="4391465" cy="6803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8FC6F0F-4386-354D-8A12-CB2B4C86F321}"/>
              </a:ext>
            </a:extLst>
          </p:cNvPr>
          <p:cNvCxnSpPr>
            <a:cxnSpLocks/>
            <a:endCxn id="4" idx="0"/>
          </p:cNvCxnSpPr>
          <p:nvPr/>
        </p:nvCxnSpPr>
        <p:spPr>
          <a:xfrm rot="10800000" flipV="1">
            <a:off x="3483342" y="1947781"/>
            <a:ext cx="16483663" cy="2050524"/>
          </a:xfrm>
          <a:prstGeom prst="bentConnector2">
            <a:avLst/>
          </a:prstGeom>
          <a:ln w="889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82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3" grpId="0"/>
      <p:bldP spid="24" grpId="0"/>
      <p:bldP spid="26" grpId="0" animBg="1"/>
      <p:bldP spid="27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27C60-9B60-A199-BE27-8BCEA82B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in Mojaloop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B40E8-2195-8587-D836-E76180825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A96DC-3CF0-A259-FE00-BFE207A7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14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5DE9-26CE-69A9-5DAD-A4B3E6C1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Payment flow 1: requesting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CFB19-BEA5-53E6-3C50-74218D6D0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When the debtor DFSP requests the agreement of terms, it needs to include:</a:t>
            </a:r>
          </a:p>
          <a:p>
            <a:pPr lvl="1"/>
            <a:r>
              <a:rPr lang="en-GB" dirty="0"/>
              <a:t>An internally generated unique ID representing the set of PII items that it holds for the sender.</a:t>
            </a:r>
          </a:p>
          <a:p>
            <a:pPr lvl="1"/>
            <a:r>
              <a:rPr lang="en-GB" dirty="0"/>
              <a:t>A series of identifiers representing the items of PII that it holds for the sender</a:t>
            </a:r>
          </a:p>
          <a:p>
            <a:pPr lvl="1"/>
            <a:r>
              <a:rPr lang="en-GB" dirty="0"/>
              <a:t>A series of identifiers representing the items of PII that it needs to verify at the receiver.</a:t>
            </a:r>
          </a:p>
          <a:p>
            <a:r>
              <a:rPr lang="en-GB" dirty="0"/>
              <a:t>These will be included in the attributes of a </a:t>
            </a:r>
            <a:r>
              <a:rPr lang="en-GB" b="1" dirty="0"/>
              <a:t>party</a:t>
            </a:r>
            <a:r>
              <a:rPr lang="en-GB" dirty="0"/>
              <a:t> complex type.</a:t>
            </a:r>
          </a:p>
          <a:p>
            <a:r>
              <a:rPr lang="en-GB" dirty="0"/>
              <a:t>The first two items will be part of the </a:t>
            </a:r>
            <a:r>
              <a:rPr lang="en-GB" b="1" dirty="0"/>
              <a:t>payer</a:t>
            </a:r>
            <a:r>
              <a:rPr lang="en-GB" dirty="0"/>
              <a:t> data item.</a:t>
            </a:r>
          </a:p>
          <a:p>
            <a:r>
              <a:rPr lang="en-GB" dirty="0"/>
              <a:t>The third item will be part of the </a:t>
            </a:r>
            <a:r>
              <a:rPr lang="en-GB" b="1" dirty="0"/>
              <a:t>payee</a:t>
            </a:r>
            <a:r>
              <a:rPr lang="en-GB" dirty="0"/>
              <a:t> data item.</a:t>
            </a:r>
          </a:p>
          <a:p>
            <a:r>
              <a:rPr lang="en-GB" dirty="0"/>
              <a:t>When the creditor DFSP responds, it adds a unique ID to the </a:t>
            </a:r>
            <a:r>
              <a:rPr lang="en-GB" b="1" dirty="0"/>
              <a:t>payee</a:t>
            </a:r>
            <a:r>
              <a:rPr lang="en-GB" dirty="0"/>
              <a:t> data item as a warranty that it can provide the PII requested</a:t>
            </a:r>
          </a:p>
          <a:p>
            <a:r>
              <a:rPr lang="en-GB" dirty="0"/>
              <a:t>It then signs the whole set of information as part of the agreed terms of the transfer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BDADF-8C0A-0BDE-D80F-202F6C015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48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F4338E-2752-168B-EE81-8F285CB1C1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"payer"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partyIdType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"MSISDN"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partyIdentifier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"33791832024"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fspId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"BOUYGUES"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merchantClassificationCode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"name"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personalInfo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warrantyId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"clo2qua8s000108lf2ab2eipc"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piiItems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[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"DOBI"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"ADDR"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"JUID"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"PSPT"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"MAIL"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]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F453D-C6EE-B6B3-C885-70496553BF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"payee"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partyIdType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"MSISDN"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partyIdentifier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"23052849366"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fspId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"MYT"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merchantClassificationCode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"name"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personalInfo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piiItems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[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"ADDR"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"JUID"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"PSPT"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]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A7273-98C4-31A1-A47F-14CBE716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00AC91-C8AF-A844-DA35-E0015E6F2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Snippets from POST /quotes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12978A0-E8E4-B9F9-EDBF-06C65C63503E}"/>
              </a:ext>
            </a:extLst>
          </p:cNvPr>
          <p:cNvSpPr/>
          <p:nvPr/>
        </p:nvSpPr>
        <p:spPr>
          <a:xfrm>
            <a:off x="442914" y="7358063"/>
            <a:ext cx="3657600" cy="2271712"/>
          </a:xfrm>
          <a:prstGeom prst="wedgeRoundRectCallout">
            <a:avLst>
              <a:gd name="adj1" fmla="val 52604"/>
              <a:gd name="adj2" fmla="val -5825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Here is my warranty that I have these items of information for this customer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9FE19A3-297B-6390-5617-F0D20868405E}"/>
              </a:ext>
            </a:extLst>
          </p:cNvPr>
          <p:cNvSpPr/>
          <p:nvPr/>
        </p:nvSpPr>
        <p:spPr>
          <a:xfrm>
            <a:off x="442914" y="10511773"/>
            <a:ext cx="3657600" cy="2271712"/>
          </a:xfrm>
          <a:prstGeom prst="wedgeRoundRectCallout">
            <a:avLst>
              <a:gd name="adj1" fmla="val 102604"/>
              <a:gd name="adj2" fmla="val -12932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Here are the items of PII information that I have for this customer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8287E65-641E-37E3-C585-F1B7E5A77252}"/>
              </a:ext>
            </a:extLst>
          </p:cNvPr>
          <p:cNvSpPr/>
          <p:nvPr/>
        </p:nvSpPr>
        <p:spPr>
          <a:xfrm>
            <a:off x="12041167" y="10511773"/>
            <a:ext cx="3657600" cy="2271712"/>
          </a:xfrm>
          <a:prstGeom prst="wedgeRoundRectCallout">
            <a:avLst>
              <a:gd name="adj1" fmla="val 102604"/>
              <a:gd name="adj2" fmla="val -12932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Here are the items of PII information that I want you to supply for your customer</a:t>
            </a:r>
          </a:p>
        </p:txBody>
      </p:sp>
    </p:spTree>
    <p:extLst>
      <p:ext uri="{BB962C8B-B14F-4D97-AF65-F5344CB8AC3E}">
        <p14:creationId xmlns:p14="http://schemas.microsoft.com/office/powerpoint/2010/main" val="59078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D4A3-3703-86AD-DD1E-43AB2CA1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Snippet from PUT /quotes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F9AC2-8BC4-8E55-3323-A031F1CFA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"payee"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partyIdType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"MSISDN"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partyIdentifier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"23052849366"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fspId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"MYT"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merchantClassificationCode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"name"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personalInfo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warrantyId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"clo2s5nzw000008jsfago1blb"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piiItems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[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"ADDR"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"JUID"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"PSPT"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]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81734-D18B-8CC1-754D-A4A045A6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36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D6848D2-3CEC-7802-8972-8F5CC8E05FF2}"/>
              </a:ext>
            </a:extLst>
          </p:cNvPr>
          <p:cNvSpPr/>
          <p:nvPr/>
        </p:nvSpPr>
        <p:spPr>
          <a:xfrm>
            <a:off x="15316200" y="5843587"/>
            <a:ext cx="7586663" cy="5100637"/>
          </a:xfrm>
          <a:prstGeom prst="wedgeRoundRectCallout">
            <a:avLst>
              <a:gd name="adj1" fmla="val -96351"/>
              <a:gd name="adj2" fmla="val -1999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The payee DFSP adds a warranty that it can provide the items of PII requested, and signs the transaction object, which contains all of this information.</a:t>
            </a:r>
          </a:p>
        </p:txBody>
      </p:sp>
    </p:spTree>
    <p:extLst>
      <p:ext uri="{BB962C8B-B14F-4D97-AF65-F5344CB8AC3E}">
        <p14:creationId xmlns:p14="http://schemas.microsoft.com/office/powerpoint/2010/main" val="1729243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DA38D-0FFE-92F8-8B77-24262819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else needs to be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8A357-7C51-13A6-024B-92005F735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Nothing.</a:t>
            </a:r>
          </a:p>
          <a:p>
            <a:r>
              <a:rPr lang="en-GB" dirty="0"/>
              <a:t>The warranties and the PII items will be available to parties to the payment and, through them, to their regulators.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08685-EB82-C34F-482D-B9073237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14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8776-66AC-AE3C-17A7-E34B881C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PII get checked?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03246-AE17-06FC-5A4B-D893E3353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Any regulator has an RBAC clearance from the scheme to access payment information where one of the parties is regulated by them.</a:t>
            </a:r>
          </a:p>
          <a:p>
            <a:r>
              <a:rPr lang="en-GB" dirty="0"/>
              <a:t>The regulator accesses the system via the Admin API.</a:t>
            </a:r>
          </a:p>
          <a:p>
            <a:pPr lvl="1"/>
            <a:r>
              <a:rPr lang="en-GB" dirty="0"/>
              <a:t>They ask for information about a specified payment, giving the Transaction ID.</a:t>
            </a:r>
          </a:p>
          <a:p>
            <a:pPr lvl="1"/>
            <a:r>
              <a:rPr lang="en-GB" dirty="0"/>
              <a:t>The switch collects information about the participant(s) who were parties to that payment.</a:t>
            </a:r>
          </a:p>
          <a:p>
            <a:pPr lvl="1"/>
            <a:r>
              <a:rPr lang="en-GB" dirty="0"/>
              <a:t>It sends a request to each participant requesting the items of PII which the participant warranted that it would provide.</a:t>
            </a:r>
          </a:p>
          <a:p>
            <a:pPr lvl="2"/>
            <a:r>
              <a:rPr lang="en-GB" dirty="0"/>
              <a:t>In addition, it sends the date and time at which the transfer completed.</a:t>
            </a:r>
          </a:p>
          <a:p>
            <a:pPr lvl="2"/>
            <a:r>
              <a:rPr lang="en-GB" dirty="0"/>
              <a:t>This says: “I want to see the information as at that time.”</a:t>
            </a:r>
          </a:p>
          <a:p>
            <a:pPr lvl="2"/>
            <a:r>
              <a:rPr lang="en-GB" dirty="0"/>
              <a:t>DFSPs will need to tag PII information with its validity date and time, so that they can respond accurately to these requests…</a:t>
            </a:r>
          </a:p>
          <a:p>
            <a:pPr lvl="2"/>
            <a:r>
              <a:rPr lang="en-GB" dirty="0"/>
              <a:t>… but we assume that their regulator will insist on this capacity in any case.</a:t>
            </a:r>
          </a:p>
          <a:p>
            <a:pPr lvl="1"/>
            <a:r>
              <a:rPr lang="en-GB" dirty="0"/>
              <a:t>The participant gets the content requested and returns it to the regulator via the Admin API response</a:t>
            </a:r>
          </a:p>
          <a:p>
            <a:r>
              <a:rPr lang="en-GB" dirty="0"/>
              <a:t>This will require a new FSPIOP API endpoint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97412-F8B7-2099-DC3A-540C6505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26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9D131-E8D4-9346-3976-46FEFCDE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PII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55404-4CC0-A976-A003-647C41CF0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a regulator </a:t>
            </a:r>
            <a:r>
              <a:rPr lang="en-GB"/>
              <a:t>requests items of </a:t>
            </a:r>
            <a:r>
              <a:rPr lang="en-GB" dirty="0"/>
              <a:t>PII, they will send a public key as part of their request.</a:t>
            </a:r>
          </a:p>
          <a:p>
            <a:r>
              <a:rPr lang="en-GB" dirty="0"/>
              <a:t>The responding participant will encrypt their PII information using this key.</a:t>
            </a:r>
          </a:p>
          <a:p>
            <a:r>
              <a:rPr lang="en-GB" dirty="0"/>
              <a:t>Now, only the regulator can see the PII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F330B-C377-E28A-A668-F9A7C6933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99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A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loud 14">
            <a:extLst>
              <a:ext uri="{FF2B5EF4-FFF2-40B4-BE49-F238E27FC236}">
                <a16:creationId xmlns:a16="http://schemas.microsoft.com/office/drawing/2014/main" id="{7B92E77B-5416-D71C-A82C-3CBFB9B716BE}"/>
              </a:ext>
            </a:extLst>
          </p:cNvPr>
          <p:cNvSpPr/>
          <p:nvPr/>
        </p:nvSpPr>
        <p:spPr>
          <a:xfrm>
            <a:off x="15020144" y="4510217"/>
            <a:ext cx="4449038" cy="4695568"/>
          </a:xfrm>
          <a:prstGeom prst="cloud">
            <a:avLst/>
          </a:prstGeom>
          <a:solidFill>
            <a:srgbClr val="005A83">
              <a:alpha val="53000"/>
            </a:srgb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4400" dirty="0"/>
              <a:t>Mojaloop Network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109834-3A4D-FD1D-0FF8-42B289CA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B04CF7-57D7-BBD0-F7F1-CE8DA21B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original thinking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BFF676-8E63-35F2-A807-C34B824D86AC}"/>
              </a:ext>
            </a:extLst>
          </p:cNvPr>
          <p:cNvSpPr/>
          <p:nvPr/>
        </p:nvSpPr>
        <p:spPr>
          <a:xfrm>
            <a:off x="1124466" y="4510217"/>
            <a:ext cx="3793524" cy="46955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External DFSP (</a:t>
            </a:r>
            <a:r>
              <a:rPr lang="en-GB" sz="4000" dirty="0" err="1"/>
              <a:t>xenoDFSP</a:t>
            </a:r>
            <a:r>
              <a:rPr lang="en-GB" sz="4000" dirty="0"/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618C7B-EFF6-3321-B362-DC4C9C094070}"/>
              </a:ext>
            </a:extLst>
          </p:cNvPr>
          <p:cNvSpPr/>
          <p:nvPr/>
        </p:nvSpPr>
        <p:spPr>
          <a:xfrm>
            <a:off x="4917990" y="5640859"/>
            <a:ext cx="1124465" cy="243428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FFA515-F6F6-2024-E7BA-9811D1AB9AF0}"/>
              </a:ext>
            </a:extLst>
          </p:cNvPr>
          <p:cNvSpPr/>
          <p:nvPr/>
        </p:nvSpPr>
        <p:spPr>
          <a:xfrm>
            <a:off x="10296824" y="4510217"/>
            <a:ext cx="3793524" cy="4695568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33000">
                <a:srgbClr val="FF0000"/>
              </a:gs>
              <a:gs pos="65000">
                <a:srgbClr val="00B050"/>
              </a:gs>
              <a:gs pos="100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Cross Network Provider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3E0A45-A2E9-98E0-6313-08037CB0597A}"/>
              </a:ext>
            </a:extLst>
          </p:cNvPr>
          <p:cNvSpPr/>
          <p:nvPr/>
        </p:nvSpPr>
        <p:spPr>
          <a:xfrm>
            <a:off x="9172359" y="5640858"/>
            <a:ext cx="1124465" cy="243428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BD2A39-9158-B1E2-1AAB-4764847E3507}"/>
              </a:ext>
            </a:extLst>
          </p:cNvPr>
          <p:cNvSpPr/>
          <p:nvPr/>
        </p:nvSpPr>
        <p:spPr>
          <a:xfrm>
            <a:off x="20396413" y="4510214"/>
            <a:ext cx="3793524" cy="469556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Mojaloop DFSP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5947C42-0CD2-BB6C-2918-4EC749A3579D}"/>
              </a:ext>
            </a:extLst>
          </p:cNvPr>
          <p:cNvSpPr/>
          <p:nvPr/>
        </p:nvSpPr>
        <p:spPr>
          <a:xfrm>
            <a:off x="14090348" y="5640857"/>
            <a:ext cx="1124465" cy="243428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3BA8E3A-46F3-468F-DD82-06ECE217AB48}"/>
              </a:ext>
            </a:extLst>
          </p:cNvPr>
          <p:cNvSpPr/>
          <p:nvPr/>
        </p:nvSpPr>
        <p:spPr>
          <a:xfrm>
            <a:off x="19271948" y="5640859"/>
            <a:ext cx="1124465" cy="243428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311C203-E22B-7ED6-C3DA-30D3CCE11AD0}"/>
              </a:ext>
            </a:extLst>
          </p:cNvPr>
          <p:cNvSpPr/>
          <p:nvPr/>
        </p:nvSpPr>
        <p:spPr>
          <a:xfrm>
            <a:off x="6184084" y="6496362"/>
            <a:ext cx="2791041" cy="7232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0FEDF-7718-0879-F9C9-AC4CDD7F2637}"/>
              </a:ext>
            </a:extLst>
          </p:cNvPr>
          <p:cNvSpPr/>
          <p:nvPr/>
        </p:nvSpPr>
        <p:spPr>
          <a:xfrm>
            <a:off x="15239679" y="6496359"/>
            <a:ext cx="4032269" cy="72327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5BB8329-D888-6070-3028-9942BDD1BAF5}"/>
              </a:ext>
            </a:extLst>
          </p:cNvPr>
          <p:cNvSpPr/>
          <p:nvPr/>
        </p:nvSpPr>
        <p:spPr>
          <a:xfrm>
            <a:off x="1334125" y="10762938"/>
            <a:ext cx="6625652" cy="1949763"/>
          </a:xfrm>
          <a:prstGeom prst="wedgeRoundRectCallout">
            <a:avLst>
              <a:gd name="adj1" fmla="val 6543"/>
              <a:gd name="adj2" fmla="val -140468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The external DFSP talks whatever it talks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8EE93029-06B9-FB62-A510-6BA3B82FE897}"/>
              </a:ext>
            </a:extLst>
          </p:cNvPr>
          <p:cNvSpPr/>
          <p:nvPr/>
        </p:nvSpPr>
        <p:spPr>
          <a:xfrm>
            <a:off x="16084905" y="10786396"/>
            <a:ext cx="6625652" cy="1949763"/>
          </a:xfrm>
          <a:prstGeom prst="wedgeRoundRectCallout">
            <a:avLst>
              <a:gd name="adj1" fmla="val 9710"/>
              <a:gd name="adj2" fmla="val -175834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The Mojaloop DFSP talks, well, Mojaloop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C05FA924-F09A-1937-A030-5D6EA7081450}"/>
              </a:ext>
            </a:extLst>
          </p:cNvPr>
          <p:cNvSpPr/>
          <p:nvPr/>
        </p:nvSpPr>
        <p:spPr>
          <a:xfrm>
            <a:off x="8709515" y="10757213"/>
            <a:ext cx="6625652" cy="1949763"/>
          </a:xfrm>
          <a:prstGeom prst="wedgeRoundRectCallout">
            <a:avLst>
              <a:gd name="adj1" fmla="val 7900"/>
              <a:gd name="adj2" fmla="val -12278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The Cross Network Provider translates between the two protocols</a:t>
            </a:r>
          </a:p>
        </p:txBody>
      </p:sp>
    </p:spTree>
    <p:extLst>
      <p:ext uri="{BB962C8B-B14F-4D97-AF65-F5344CB8AC3E}">
        <p14:creationId xmlns:p14="http://schemas.microsoft.com/office/powerpoint/2010/main" val="25637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52BD-3C30-273C-86A5-EB8D1AE30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and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6CE22-C1C2-2BA2-FE6F-278A8530D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2862F-2C1B-904D-9FA2-BFCAAC54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306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40E0-9BA0-4725-A6B7-BB7C66F80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20025466" cy="4519609"/>
          </a:xfrm>
        </p:spPr>
        <p:txBody>
          <a:bodyPr>
            <a:normAutofit fontScale="90000"/>
          </a:bodyPr>
          <a:lstStyle/>
          <a:p>
            <a:r>
              <a:rPr lang="en-US" dirty="0"/>
              <a:t>Answering data sovereignty issues in </a:t>
            </a:r>
            <a:r>
              <a:rPr lang="en-US" dirty="0" err="1"/>
              <a:t>Mojaloop</a:t>
            </a:r>
            <a:r>
              <a:rPr lang="en-US" dirty="0"/>
              <a:t>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304FD-7CAF-4D06-B5AC-16FD1757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767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E272-60C0-DBB2-4B69-85EAA8AA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motto: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CEEF8-36FA-9EE5-5FE6-FD25526AC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9900" dirty="0"/>
              <a:t>Let</a:t>
            </a:r>
          </a:p>
          <a:p>
            <a:pPr marL="0" indent="0">
              <a:buNone/>
            </a:pPr>
            <a:r>
              <a:rPr lang="en-GB" sz="19900" dirty="0"/>
              <a:t>Sleeping</a:t>
            </a:r>
          </a:p>
          <a:p>
            <a:pPr marL="0" indent="0">
              <a:buNone/>
            </a:pPr>
            <a:r>
              <a:rPr lang="en-GB" sz="19900" dirty="0"/>
              <a:t>Dogs</a:t>
            </a:r>
          </a:p>
          <a:p>
            <a:pPr marL="0" indent="0">
              <a:buNone/>
            </a:pPr>
            <a:r>
              <a:rPr lang="en-GB" sz="19900" dirty="0"/>
              <a:t>Lie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FA48F-FD9C-35C7-B8D7-C74122D7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C334E-4EC2-2098-8C98-28F8F9E43AF4}"/>
              </a:ext>
            </a:extLst>
          </p:cNvPr>
          <p:cNvSpPr txBox="1"/>
          <p:nvPr/>
        </p:nvSpPr>
        <p:spPr>
          <a:xfrm>
            <a:off x="2207418" y="6478655"/>
            <a:ext cx="6222207" cy="29238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GB" sz="18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ata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44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participants in an IPS to be confident that the parties with whom they are dealing meet compliance requirements…</a:t>
            </a:r>
          </a:p>
          <a:p>
            <a:pPr lvl="1"/>
            <a:r>
              <a:rPr lang="en-US" dirty="0"/>
              <a:t>… without sharing PII</a:t>
            </a:r>
          </a:p>
          <a:p>
            <a:r>
              <a:rPr lang="en-US" dirty="0"/>
              <a:t>Should not require the participants to be members of a particular type of scheme…</a:t>
            </a:r>
          </a:p>
          <a:p>
            <a:pPr lvl="1"/>
            <a:r>
              <a:rPr lang="en-US" dirty="0"/>
              <a:t>… or, indeed, of any scheme at all.</a:t>
            </a:r>
          </a:p>
          <a:p>
            <a:r>
              <a:rPr lang="en-US" dirty="0"/>
              <a:t>Retain PII data in the jurisdiction of origin.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0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PII data needs to be kept in the country of origin.</a:t>
            </a:r>
          </a:p>
          <a:p>
            <a:r>
              <a:rPr lang="en-US" dirty="0"/>
              <a:t>A relationship can be established between the regulators of the jurisdictions to which the two parties to the payment belong</a:t>
            </a:r>
          </a:p>
          <a:p>
            <a:r>
              <a:rPr lang="en-US" dirty="0"/>
              <a:t>Participant entities can reliably identify the state of the PII data that they held at a given point in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6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5863-03B5-B23B-BDCF-01A7285C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00A09-DBB2-B315-37FF-9F9DF5E46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regulator in jurisdiction A must agree with the regulator in jurisdiction B that:</a:t>
            </a:r>
          </a:p>
          <a:p>
            <a:r>
              <a:rPr lang="en-GB" dirty="0"/>
              <a:t>The institutions regulated by regulator B are correctly regulated</a:t>
            </a:r>
          </a:p>
          <a:p>
            <a:r>
              <a:rPr lang="en-GB" dirty="0"/>
              <a:t>There is a mutually agreed terminology for items of PII in the two jurisdictions</a:t>
            </a:r>
          </a:p>
          <a:p>
            <a:r>
              <a:rPr lang="en-GB" dirty="0"/>
              <a:t>If regulator A requires information on a customer of an institution regulated by regulator B, they can obtain that information on demand through a route nominated by regulator B.</a:t>
            </a:r>
          </a:p>
          <a:p>
            <a:r>
              <a:rPr lang="en-GB" dirty="0"/>
              <a:t>Requesting such information imposes on regulator A the same responsibilities on the safeguarding of PII as are in force in jurisdiction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B53E0-3DB7-3D0B-641F-5EB1191E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F75130-E063-60DD-2068-A8AADB34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60DD25-6265-8D00-7D16-957C051AE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things work today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89417D-483C-17D7-9636-FC188BAAA5EA}"/>
              </a:ext>
            </a:extLst>
          </p:cNvPr>
          <p:cNvSpPr/>
          <p:nvPr/>
        </p:nvSpPr>
        <p:spPr>
          <a:xfrm>
            <a:off x="1710146" y="3998305"/>
            <a:ext cx="3546389" cy="19152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DFSP A</a:t>
            </a:r>
          </a:p>
        </p:txBody>
      </p:sp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452B8ABA-1895-CB3F-A041-A9B9EF066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3024" y="5953701"/>
            <a:ext cx="1460629" cy="1460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416F7A-2585-A84F-CF97-6298CBB63C6D}"/>
              </a:ext>
            </a:extLst>
          </p:cNvPr>
          <p:cNvSpPr txBox="1"/>
          <p:nvPr/>
        </p:nvSpPr>
        <p:spPr>
          <a:xfrm>
            <a:off x="2753025" y="7454429"/>
            <a:ext cx="146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PII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D883873-21B4-74F6-B525-00CB2A46A664}"/>
              </a:ext>
            </a:extLst>
          </p:cNvPr>
          <p:cNvSpPr/>
          <p:nvPr/>
        </p:nvSpPr>
        <p:spPr>
          <a:xfrm>
            <a:off x="5936155" y="4528913"/>
            <a:ext cx="4169241" cy="7043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CDFC7352-AD0F-ED8F-3317-DAF669E586F9}"/>
              </a:ext>
            </a:extLst>
          </p:cNvPr>
          <p:cNvSpPr/>
          <p:nvPr/>
        </p:nvSpPr>
        <p:spPr>
          <a:xfrm>
            <a:off x="10785016" y="4294135"/>
            <a:ext cx="2594919" cy="1603977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Payment Instruction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6DAC202-E019-7863-05B3-C424781153E6}"/>
              </a:ext>
            </a:extLst>
          </p:cNvPr>
          <p:cNvSpPr/>
          <p:nvPr/>
        </p:nvSpPr>
        <p:spPr>
          <a:xfrm>
            <a:off x="14059554" y="4528913"/>
            <a:ext cx="4391465" cy="7043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2851F4-329F-EB44-037A-C61D7CAFEA1C}"/>
              </a:ext>
            </a:extLst>
          </p:cNvPr>
          <p:cNvSpPr/>
          <p:nvPr/>
        </p:nvSpPr>
        <p:spPr>
          <a:xfrm>
            <a:off x="19011610" y="3963531"/>
            <a:ext cx="3546389" cy="19152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DFSP B</a:t>
            </a:r>
          </a:p>
        </p:txBody>
      </p:sp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A6CC134E-AC8B-5E91-ABFE-35CEC1E34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6965" y="5959026"/>
            <a:ext cx="1460629" cy="14606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CBC0BE-168A-2C77-4849-EB02EB9F2CC4}"/>
              </a:ext>
            </a:extLst>
          </p:cNvPr>
          <p:cNvSpPr txBox="1"/>
          <p:nvPr/>
        </p:nvSpPr>
        <p:spPr>
          <a:xfrm>
            <a:off x="11376966" y="7459754"/>
            <a:ext cx="146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PII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4" name="Graphic 13" descr="Document with solid fill">
            <a:extLst>
              <a:ext uri="{FF2B5EF4-FFF2-40B4-BE49-F238E27FC236}">
                <a16:creationId xmlns:a16="http://schemas.microsoft.com/office/drawing/2014/main" id="{73C01A4C-8AED-E169-783A-CB0E8B304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04103" y="5959026"/>
            <a:ext cx="1460629" cy="14606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6B7CE7-8B80-3573-A725-A674A467679E}"/>
              </a:ext>
            </a:extLst>
          </p:cNvPr>
          <p:cNvSpPr txBox="1"/>
          <p:nvPr/>
        </p:nvSpPr>
        <p:spPr>
          <a:xfrm>
            <a:off x="20104102" y="7459754"/>
            <a:ext cx="146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PII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Graphic 16" descr="Judge female with solid fill">
            <a:extLst>
              <a:ext uri="{FF2B5EF4-FFF2-40B4-BE49-F238E27FC236}">
                <a16:creationId xmlns:a16="http://schemas.microsoft.com/office/drawing/2014/main" id="{15D17268-4E79-9CE1-9029-74667A795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8192" y="1255105"/>
            <a:ext cx="2056235" cy="205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9AE455-4FB9-CBC1-9DEF-6F598B43A8A4}"/>
              </a:ext>
            </a:extLst>
          </p:cNvPr>
          <p:cNvSpPr txBox="1"/>
          <p:nvPr/>
        </p:nvSpPr>
        <p:spPr>
          <a:xfrm>
            <a:off x="2498192" y="468121"/>
            <a:ext cx="2056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Regulator 1</a:t>
            </a:r>
          </a:p>
        </p:txBody>
      </p:sp>
      <p:pic>
        <p:nvPicPr>
          <p:cNvPr id="19" name="Graphic 18" descr="Judge female with solid fill">
            <a:extLst>
              <a:ext uri="{FF2B5EF4-FFF2-40B4-BE49-F238E27FC236}">
                <a16:creationId xmlns:a16="http://schemas.microsoft.com/office/drawing/2014/main" id="{522DBF71-6EA7-E01E-942D-416BF13CB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32748" y="1220331"/>
            <a:ext cx="2056235" cy="20562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61F8E1-5A8D-E008-2250-A71662E2E303}"/>
              </a:ext>
            </a:extLst>
          </p:cNvPr>
          <p:cNvSpPr txBox="1"/>
          <p:nvPr/>
        </p:nvSpPr>
        <p:spPr>
          <a:xfrm>
            <a:off x="19832748" y="433347"/>
            <a:ext cx="2056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Regulator 2</a:t>
            </a: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B419DDFC-C723-5967-8253-4F9C6208E655}"/>
              </a:ext>
            </a:extLst>
          </p:cNvPr>
          <p:cNvSpPr/>
          <p:nvPr/>
        </p:nvSpPr>
        <p:spPr>
          <a:xfrm>
            <a:off x="3190322" y="3292716"/>
            <a:ext cx="539646" cy="49520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3046F585-3C59-BA54-3640-F50E8A363BE6}"/>
              </a:ext>
            </a:extLst>
          </p:cNvPr>
          <p:cNvSpPr/>
          <p:nvPr/>
        </p:nvSpPr>
        <p:spPr>
          <a:xfrm>
            <a:off x="20514981" y="3257942"/>
            <a:ext cx="539646" cy="49520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2CF0E5-435A-7569-C5D8-61AEFE192081}"/>
              </a:ext>
            </a:extLst>
          </p:cNvPr>
          <p:cNvSpPr txBox="1"/>
          <p:nvPr/>
        </p:nvSpPr>
        <p:spPr>
          <a:xfrm>
            <a:off x="1049311" y="8634334"/>
            <a:ext cx="222753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PII requirements must be explicitly agreed by the two regulators.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A copy of the PII is attached to the payment instruction.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It is stored by the creditor institution and any intermediaries.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If a regulator wants to see the PII, it asks the party it regulates (or, perhaps, the IPS to which the party belongs)</a:t>
            </a:r>
          </a:p>
        </p:txBody>
      </p:sp>
    </p:spTree>
    <p:extLst>
      <p:ext uri="{BB962C8B-B14F-4D97-AF65-F5344CB8AC3E}">
        <p14:creationId xmlns:p14="http://schemas.microsoft.com/office/powerpoint/2010/main" val="8671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  <p:bldP spid="10" grpId="0" animBg="1"/>
      <p:bldP spid="11" grpId="0" animBg="1"/>
      <p:bldP spid="13" grpId="0"/>
      <p:bldP spid="15" grpId="0"/>
      <p:bldP spid="18" grpId="0"/>
      <p:bldP spid="20" grpId="0"/>
      <p:bldP spid="21" grpId="0" animBg="1"/>
      <p:bldP spid="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6BF6-D2D2-35B6-5741-249F5956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Drawbacks of this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CC6DF-0DD5-A822-21FE-DA268A78C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PII elements must be agreed between the regulators</a:t>
            </a:r>
          </a:p>
          <a:p>
            <a:r>
              <a:rPr lang="en-GB" dirty="0"/>
              <a:t>PII content is distributed across multiple locations in multiple jurisdictions.</a:t>
            </a:r>
          </a:p>
          <a:p>
            <a:pPr lvl="1"/>
            <a:r>
              <a:rPr lang="en-GB" dirty="0"/>
              <a:t>This may violate data sovereignty laws…</a:t>
            </a:r>
          </a:p>
          <a:p>
            <a:pPr lvl="1"/>
            <a:r>
              <a:rPr lang="en-GB" dirty="0"/>
              <a:t>… and privacy legislation such as GDPR places a heavy burden on small institutions which may be ill-equipped to carry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553A8-E3F9-DA5B-41FB-645A1344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5760-C2AB-3642-343E-D37D2CBA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propose?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4410-EC39-C74C-303F-CD4BCF304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PII remains in place at the owning DFSP</a:t>
            </a:r>
          </a:p>
          <a:p>
            <a:r>
              <a:rPr lang="en-GB" dirty="0"/>
              <a:t>The owning DFSP exchanges a warranty with the other parties to the payment.</a:t>
            </a:r>
          </a:p>
          <a:p>
            <a:pPr lvl="1"/>
            <a:r>
              <a:rPr lang="en-GB" dirty="0"/>
              <a:t>The warranty says: </a:t>
            </a:r>
            <a:r>
              <a:rPr lang="en-GB" i="1" dirty="0"/>
              <a:t>I am in possession of the following items of PII and I will make them available to qualified third parties on request.</a:t>
            </a:r>
          </a:p>
          <a:p>
            <a:r>
              <a:rPr lang="en-GB" dirty="0"/>
              <a:t>A regulator can request the items of PII associated with a payment</a:t>
            </a:r>
          </a:p>
          <a:p>
            <a:pPr lvl="1"/>
            <a:r>
              <a:rPr lang="en-GB" dirty="0"/>
              <a:t>This can be either directly from the DFSP or from an IPS to which the DFSP belongs.</a:t>
            </a:r>
          </a:p>
          <a:p>
            <a:pPr lvl="1"/>
            <a:r>
              <a:rPr lang="en-GB" dirty="0"/>
              <a:t>The regulator provides a public key which the responding DFSP can use to ensure that the information requested can only be read by the requesting regulator.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0CAB6-6064-4F2D-3EB3-22CD08E9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9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F75130-E063-60DD-2068-A8AADB34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60DD25-6265-8D00-7D16-957C051AE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things will work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89417D-483C-17D7-9636-FC188BAAA5EA}"/>
              </a:ext>
            </a:extLst>
          </p:cNvPr>
          <p:cNvSpPr/>
          <p:nvPr/>
        </p:nvSpPr>
        <p:spPr>
          <a:xfrm>
            <a:off x="1710146" y="3998305"/>
            <a:ext cx="3546389" cy="19152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DFSP A</a:t>
            </a:r>
          </a:p>
        </p:txBody>
      </p:sp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452B8ABA-1895-CB3F-A041-A9B9EF066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3024" y="5953701"/>
            <a:ext cx="1460629" cy="1460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416F7A-2585-A84F-CF97-6298CBB63C6D}"/>
              </a:ext>
            </a:extLst>
          </p:cNvPr>
          <p:cNvSpPr txBox="1"/>
          <p:nvPr/>
        </p:nvSpPr>
        <p:spPr>
          <a:xfrm>
            <a:off x="2753025" y="7454429"/>
            <a:ext cx="146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PII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D883873-21B4-74F6-B525-00CB2A46A664}"/>
              </a:ext>
            </a:extLst>
          </p:cNvPr>
          <p:cNvSpPr/>
          <p:nvPr/>
        </p:nvSpPr>
        <p:spPr>
          <a:xfrm>
            <a:off x="5936155" y="4528913"/>
            <a:ext cx="4169241" cy="7043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CDFC7352-AD0F-ED8F-3317-DAF669E586F9}"/>
              </a:ext>
            </a:extLst>
          </p:cNvPr>
          <p:cNvSpPr/>
          <p:nvPr/>
        </p:nvSpPr>
        <p:spPr>
          <a:xfrm>
            <a:off x="10785016" y="4294135"/>
            <a:ext cx="2594919" cy="1603977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Payment Instruction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6DAC202-E019-7863-05B3-C424781153E6}"/>
              </a:ext>
            </a:extLst>
          </p:cNvPr>
          <p:cNvSpPr/>
          <p:nvPr/>
        </p:nvSpPr>
        <p:spPr>
          <a:xfrm>
            <a:off x="14059554" y="4528913"/>
            <a:ext cx="4391465" cy="7043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2851F4-329F-EB44-037A-C61D7CAFEA1C}"/>
              </a:ext>
            </a:extLst>
          </p:cNvPr>
          <p:cNvSpPr/>
          <p:nvPr/>
        </p:nvSpPr>
        <p:spPr>
          <a:xfrm>
            <a:off x="19011610" y="3963531"/>
            <a:ext cx="3546389" cy="19152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DFSP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CBC0BE-168A-2C77-4849-EB02EB9F2CC4}"/>
              </a:ext>
            </a:extLst>
          </p:cNvPr>
          <p:cNvSpPr txBox="1"/>
          <p:nvPr/>
        </p:nvSpPr>
        <p:spPr>
          <a:xfrm>
            <a:off x="11285550" y="7459754"/>
            <a:ext cx="159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B050"/>
                </a:solidFill>
              </a:rPr>
              <a:t>Warranty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17" name="Graphic 16" descr="Judge female with solid fill">
            <a:extLst>
              <a:ext uri="{FF2B5EF4-FFF2-40B4-BE49-F238E27FC236}">
                <a16:creationId xmlns:a16="http://schemas.microsoft.com/office/drawing/2014/main" id="{15D17268-4E79-9CE1-9029-74667A795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494" y="1373693"/>
            <a:ext cx="2056235" cy="205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9AE455-4FB9-CBC1-9DEF-6F598B43A8A4}"/>
              </a:ext>
            </a:extLst>
          </p:cNvPr>
          <p:cNvSpPr txBox="1"/>
          <p:nvPr/>
        </p:nvSpPr>
        <p:spPr>
          <a:xfrm>
            <a:off x="1073494" y="586709"/>
            <a:ext cx="2056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Regulator 1</a:t>
            </a:r>
          </a:p>
        </p:txBody>
      </p:sp>
      <p:pic>
        <p:nvPicPr>
          <p:cNvPr id="19" name="Graphic 18" descr="Judge female with solid fill">
            <a:extLst>
              <a:ext uri="{FF2B5EF4-FFF2-40B4-BE49-F238E27FC236}">
                <a16:creationId xmlns:a16="http://schemas.microsoft.com/office/drawing/2014/main" id="{522DBF71-6EA7-E01E-942D-416BF13CB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32748" y="1220331"/>
            <a:ext cx="2056235" cy="20562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61F8E1-5A8D-E008-2250-A71662E2E303}"/>
              </a:ext>
            </a:extLst>
          </p:cNvPr>
          <p:cNvSpPr txBox="1"/>
          <p:nvPr/>
        </p:nvSpPr>
        <p:spPr>
          <a:xfrm>
            <a:off x="19832748" y="433347"/>
            <a:ext cx="2056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Regulator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2CF0E5-435A-7569-C5D8-61AEFE192081}"/>
              </a:ext>
            </a:extLst>
          </p:cNvPr>
          <p:cNvSpPr txBox="1"/>
          <p:nvPr/>
        </p:nvSpPr>
        <p:spPr>
          <a:xfrm>
            <a:off x="567033" y="7988968"/>
            <a:ext cx="2325310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PII requirements can be agreed </a:t>
            </a:r>
            <a:r>
              <a:rPr lang="en-GB" sz="4400" i="1" dirty="0"/>
              <a:t>ad hoc</a:t>
            </a:r>
            <a:r>
              <a:rPr lang="en-GB" sz="4400" dirty="0"/>
              <a:t> as part of the agreement of terms.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A warranty that the PII will be provided on request is attached to the payment instruction.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The warranty is stored by the creditor institution and any intermediaries.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If a regulator wants to see the PII, it asks the party that owns the PII (or, perhaps, the IPS to which the party belongs)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Regulator 1 warrants to regulator 2 that they will ensure that DFSP A’s KYC procedures are compliant</a:t>
            </a:r>
          </a:p>
        </p:txBody>
      </p:sp>
      <p:pic>
        <p:nvPicPr>
          <p:cNvPr id="16" name="Graphic 15" descr="Diploma roll with solid fill">
            <a:extLst>
              <a:ext uri="{FF2B5EF4-FFF2-40B4-BE49-F238E27FC236}">
                <a16:creationId xmlns:a16="http://schemas.microsoft.com/office/drawing/2014/main" id="{C5F633DB-1C7F-A2BF-4EB2-F0DD59A87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61951" y="5929596"/>
            <a:ext cx="1593851" cy="15938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33477D1-4C60-C335-9465-D2C0AE022E8F}"/>
              </a:ext>
            </a:extLst>
          </p:cNvPr>
          <p:cNvSpPr txBox="1"/>
          <p:nvPr/>
        </p:nvSpPr>
        <p:spPr>
          <a:xfrm>
            <a:off x="19993336" y="7483859"/>
            <a:ext cx="159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B050"/>
                </a:solidFill>
              </a:rPr>
              <a:t>Warranty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25" name="Graphic 24" descr="Diploma roll with solid fill">
            <a:extLst>
              <a:ext uri="{FF2B5EF4-FFF2-40B4-BE49-F238E27FC236}">
                <a16:creationId xmlns:a16="http://schemas.microsoft.com/office/drawing/2014/main" id="{5F220E75-61BD-AF54-5CAD-4E6A6484A1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069737" y="5953701"/>
            <a:ext cx="1593851" cy="1593851"/>
          </a:xfrm>
          <a:prstGeom prst="rect">
            <a:avLst/>
          </a:prstGeom>
        </p:spPr>
      </p:pic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E81E604F-6A74-9872-1777-C2C856A48879}"/>
              </a:ext>
            </a:extLst>
          </p:cNvPr>
          <p:cNvSpPr/>
          <p:nvPr/>
        </p:nvSpPr>
        <p:spPr>
          <a:xfrm>
            <a:off x="10785015" y="2345753"/>
            <a:ext cx="2594919" cy="1603977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Agreement of Terms</a:t>
            </a:r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36818A97-4B47-3E1D-9B26-49D1A38E628D}"/>
              </a:ext>
            </a:extLst>
          </p:cNvPr>
          <p:cNvSpPr/>
          <p:nvPr/>
        </p:nvSpPr>
        <p:spPr>
          <a:xfrm>
            <a:off x="5936155" y="3269383"/>
            <a:ext cx="4169241" cy="6803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7C94A0AD-2BC8-B4B6-618A-DD5595A0AE59}"/>
              </a:ext>
            </a:extLst>
          </p:cNvPr>
          <p:cNvSpPr/>
          <p:nvPr/>
        </p:nvSpPr>
        <p:spPr>
          <a:xfrm>
            <a:off x="14059553" y="3269382"/>
            <a:ext cx="4391465" cy="6803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8FC6F0F-4386-354D-8A12-CB2B4C86F321}"/>
              </a:ext>
            </a:extLst>
          </p:cNvPr>
          <p:cNvCxnSpPr>
            <a:cxnSpLocks/>
            <a:endCxn id="4" idx="0"/>
          </p:cNvCxnSpPr>
          <p:nvPr/>
        </p:nvCxnSpPr>
        <p:spPr>
          <a:xfrm rot="10800000" flipV="1">
            <a:off x="3483342" y="1947781"/>
            <a:ext cx="16483663" cy="2050524"/>
          </a:xfrm>
          <a:prstGeom prst="bentConnector2">
            <a:avLst/>
          </a:prstGeom>
          <a:ln w="889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02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3" grpId="0"/>
      <p:bldP spid="24" grpId="0"/>
      <p:bldP spid="26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no end-to-end verification of message integrity</a:t>
            </a:r>
          </a:p>
          <a:p>
            <a:r>
              <a:rPr lang="en-US" dirty="0"/>
              <a:t>The CNP settles on behalf of the </a:t>
            </a:r>
            <a:r>
              <a:rPr lang="en-US" dirty="0" err="1"/>
              <a:t>xenoDFSP</a:t>
            </a:r>
            <a:r>
              <a:rPr lang="en-US" dirty="0"/>
              <a:t>…</a:t>
            </a:r>
          </a:p>
          <a:p>
            <a:r>
              <a:rPr lang="en-US" dirty="0"/>
              <a:t>… but obligations appear in the </a:t>
            </a:r>
            <a:r>
              <a:rPr lang="en-US" dirty="0" err="1"/>
              <a:t>Mojaloop</a:t>
            </a:r>
            <a:r>
              <a:rPr lang="en-US" dirty="0"/>
              <a:t> scheme as assigned to the CNP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6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27C60-9B60-A199-BE27-8BCEA82B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in Mojaloop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B40E8-2195-8587-D836-E76180825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A96DC-3CF0-A259-FE00-BFE207A7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13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5DE9-26CE-69A9-5DAD-A4B3E6C1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Payment flow 1: requesting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CFB19-BEA5-53E6-3C50-74218D6D0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When the debtor DFSP requests the agreement of terms, it needs to include:</a:t>
            </a:r>
          </a:p>
          <a:p>
            <a:pPr lvl="1"/>
            <a:r>
              <a:rPr lang="en-GB" dirty="0"/>
              <a:t>An internally generated unique ID representing the set of PII items that it holds for the sender.</a:t>
            </a:r>
          </a:p>
          <a:p>
            <a:pPr lvl="1"/>
            <a:r>
              <a:rPr lang="en-GB" dirty="0"/>
              <a:t>A series of identifiers representing the items of PII that it holds for the sender</a:t>
            </a:r>
          </a:p>
          <a:p>
            <a:pPr lvl="1"/>
            <a:r>
              <a:rPr lang="en-GB" dirty="0"/>
              <a:t>A series of identifiers representing the items of PII that it needs to verify at the receiver.</a:t>
            </a:r>
          </a:p>
          <a:p>
            <a:r>
              <a:rPr lang="en-GB" dirty="0"/>
              <a:t>These will be included in the attributes of a </a:t>
            </a:r>
            <a:r>
              <a:rPr lang="en-GB" b="1" dirty="0"/>
              <a:t>party</a:t>
            </a:r>
            <a:r>
              <a:rPr lang="en-GB" dirty="0"/>
              <a:t> complex type.</a:t>
            </a:r>
          </a:p>
          <a:p>
            <a:r>
              <a:rPr lang="en-GB" dirty="0"/>
              <a:t>The first two items will be part of the </a:t>
            </a:r>
            <a:r>
              <a:rPr lang="en-GB" b="1" dirty="0"/>
              <a:t>payer</a:t>
            </a:r>
            <a:r>
              <a:rPr lang="en-GB" dirty="0"/>
              <a:t> data item.</a:t>
            </a:r>
          </a:p>
          <a:p>
            <a:r>
              <a:rPr lang="en-GB" dirty="0"/>
              <a:t>The third item will be part of the </a:t>
            </a:r>
            <a:r>
              <a:rPr lang="en-GB" b="1" dirty="0"/>
              <a:t>payee</a:t>
            </a:r>
            <a:r>
              <a:rPr lang="en-GB" dirty="0"/>
              <a:t> data item.</a:t>
            </a:r>
          </a:p>
          <a:p>
            <a:r>
              <a:rPr lang="en-GB" dirty="0"/>
              <a:t>When the creditor DFSP responds, it adds a unique ID to the </a:t>
            </a:r>
            <a:r>
              <a:rPr lang="en-GB" b="1" dirty="0"/>
              <a:t>payee</a:t>
            </a:r>
            <a:r>
              <a:rPr lang="en-GB" dirty="0"/>
              <a:t> data item as a warranty that it can provide the PII requested</a:t>
            </a:r>
          </a:p>
          <a:p>
            <a:r>
              <a:rPr lang="en-GB" dirty="0"/>
              <a:t>It then signs the whole set of information as part of the agreed terms of the transfer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BDADF-8C0A-0BDE-D80F-202F6C015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6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F4338E-2752-168B-EE81-8F285CB1C1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"payer"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partyIdType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"MSISDN"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partyIdentifier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"33791832024"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fspId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"BOUYGUES"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merchantClassificationCode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"name"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personalInfo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warrantyId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"clo2qua8s000108lf2ab2eipc"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piiItems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[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"DOBI"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"ADDR"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"JUID"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"PSPT"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"MAIL"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]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F453D-C6EE-B6B3-C885-70496553BF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"payee"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partyIdType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"MSISDN"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partyIdentifier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"23052849366"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fspId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"MYT"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merchantClassificationCode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"name"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personalInfo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piiItems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[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"ADDR"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"JUID"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"PSPT"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]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A7273-98C4-31A1-A47F-14CBE716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00AC91-C8AF-A844-DA35-E0015E6F2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Snippets from POST /quotes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12978A0-E8E4-B9F9-EDBF-06C65C63503E}"/>
              </a:ext>
            </a:extLst>
          </p:cNvPr>
          <p:cNvSpPr/>
          <p:nvPr/>
        </p:nvSpPr>
        <p:spPr>
          <a:xfrm>
            <a:off x="442914" y="7358063"/>
            <a:ext cx="3657600" cy="2271712"/>
          </a:xfrm>
          <a:prstGeom prst="wedgeRoundRectCallout">
            <a:avLst>
              <a:gd name="adj1" fmla="val 52604"/>
              <a:gd name="adj2" fmla="val -5825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Here is my warranty that I have these items of information for this customer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9FE19A3-297B-6390-5617-F0D20868405E}"/>
              </a:ext>
            </a:extLst>
          </p:cNvPr>
          <p:cNvSpPr/>
          <p:nvPr/>
        </p:nvSpPr>
        <p:spPr>
          <a:xfrm>
            <a:off x="442914" y="10511773"/>
            <a:ext cx="3657600" cy="2271712"/>
          </a:xfrm>
          <a:prstGeom prst="wedgeRoundRectCallout">
            <a:avLst>
              <a:gd name="adj1" fmla="val 102604"/>
              <a:gd name="adj2" fmla="val -12932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Here are the items of PII information that I have for this customer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8287E65-641E-37E3-C585-F1B7E5A77252}"/>
              </a:ext>
            </a:extLst>
          </p:cNvPr>
          <p:cNvSpPr/>
          <p:nvPr/>
        </p:nvSpPr>
        <p:spPr>
          <a:xfrm>
            <a:off x="12041167" y="10511773"/>
            <a:ext cx="3657600" cy="2271712"/>
          </a:xfrm>
          <a:prstGeom prst="wedgeRoundRectCallout">
            <a:avLst>
              <a:gd name="adj1" fmla="val 102604"/>
              <a:gd name="adj2" fmla="val -12932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Here are the items of PII information that I want you to supply for your customer</a:t>
            </a:r>
          </a:p>
        </p:txBody>
      </p:sp>
    </p:spTree>
    <p:extLst>
      <p:ext uri="{BB962C8B-B14F-4D97-AF65-F5344CB8AC3E}">
        <p14:creationId xmlns:p14="http://schemas.microsoft.com/office/powerpoint/2010/main" val="30874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D4A3-3703-86AD-DD1E-43AB2CA1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Snippet from PUT /quotes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F9AC2-8BC4-8E55-3323-A031F1CFA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"payee"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partyIdType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"MSISDN"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partyIdentifier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"23052849366"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fspId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"MYT"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merchantClassificationCode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"name"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personalInfo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warrantyId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"clo2s5nzw000008jsfago1blb"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piiItems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[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"ADDR"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"JUID"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"PSPT"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]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81734-D18B-8CC1-754D-A4A045A6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53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D6848D2-3CEC-7802-8972-8F5CC8E05FF2}"/>
              </a:ext>
            </a:extLst>
          </p:cNvPr>
          <p:cNvSpPr/>
          <p:nvPr/>
        </p:nvSpPr>
        <p:spPr>
          <a:xfrm>
            <a:off x="15316200" y="5843587"/>
            <a:ext cx="7586663" cy="5100637"/>
          </a:xfrm>
          <a:prstGeom prst="wedgeRoundRectCallout">
            <a:avLst>
              <a:gd name="adj1" fmla="val -96351"/>
              <a:gd name="adj2" fmla="val -1999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The payee DFSP adds a warranty that it can provide the items of PII requested, and signs the transaction object, which contains all of this information.</a:t>
            </a:r>
          </a:p>
        </p:txBody>
      </p:sp>
    </p:spTree>
    <p:extLst>
      <p:ext uri="{BB962C8B-B14F-4D97-AF65-F5344CB8AC3E}">
        <p14:creationId xmlns:p14="http://schemas.microsoft.com/office/powerpoint/2010/main" val="2124411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DA38D-0FFE-92F8-8B77-24262819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else needs to be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8A357-7C51-13A6-024B-92005F735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Nothing.</a:t>
            </a:r>
          </a:p>
          <a:p>
            <a:r>
              <a:rPr lang="en-GB" dirty="0"/>
              <a:t>The warranties and the PII items will be available to parties to the payment and, through them, to their regulators.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08685-EB82-C34F-482D-B9073237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59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8776-66AC-AE3C-17A7-E34B881C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PII get checked?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03246-AE17-06FC-5A4B-D893E3353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Any regulator has an RBAC clearance from the scheme to access payment information where one of the parties is regulated by them.</a:t>
            </a:r>
          </a:p>
          <a:p>
            <a:r>
              <a:rPr lang="en-GB" dirty="0"/>
              <a:t>The regulator accesses the system via the Admin API.</a:t>
            </a:r>
          </a:p>
          <a:p>
            <a:pPr lvl="1"/>
            <a:r>
              <a:rPr lang="en-GB" dirty="0"/>
              <a:t>They ask for information about a specified payment, giving the Transaction ID.</a:t>
            </a:r>
          </a:p>
          <a:p>
            <a:pPr lvl="1"/>
            <a:r>
              <a:rPr lang="en-GB" dirty="0"/>
              <a:t>The switch collects information about the participant(s) who were parties to that payment.</a:t>
            </a:r>
          </a:p>
          <a:p>
            <a:pPr lvl="1"/>
            <a:r>
              <a:rPr lang="en-GB" dirty="0"/>
              <a:t>It sends a request to each participant requesting the items of PII which the participant warranted that it would provide.</a:t>
            </a:r>
          </a:p>
          <a:p>
            <a:pPr lvl="2"/>
            <a:r>
              <a:rPr lang="en-GB" dirty="0"/>
              <a:t>In addition, it sends the date and time at which the transfer completed.</a:t>
            </a:r>
          </a:p>
          <a:p>
            <a:pPr lvl="2"/>
            <a:r>
              <a:rPr lang="en-GB" dirty="0"/>
              <a:t>This says: “I want to see the information as at that time.”</a:t>
            </a:r>
          </a:p>
          <a:p>
            <a:pPr lvl="2"/>
            <a:r>
              <a:rPr lang="en-GB" dirty="0"/>
              <a:t>DFSPs will need to tag PII information with its validity date and time, so that they can respond accurately to these requests…</a:t>
            </a:r>
          </a:p>
          <a:p>
            <a:pPr lvl="2"/>
            <a:r>
              <a:rPr lang="en-GB" dirty="0"/>
              <a:t>… but we assume that their regulator will insist on this capacity in any case.</a:t>
            </a:r>
          </a:p>
          <a:p>
            <a:pPr lvl="1"/>
            <a:r>
              <a:rPr lang="en-GB" dirty="0"/>
              <a:t>The participant gets the content requested and returns it to the regulator via the Admin API response</a:t>
            </a:r>
          </a:p>
          <a:p>
            <a:r>
              <a:rPr lang="en-GB" dirty="0"/>
              <a:t>This will require a new FSPIOP API endpoint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97412-F8B7-2099-DC3A-540C6505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5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9D131-E8D4-9346-3976-46FEFCDE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PII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55404-4CC0-A976-A003-647C41CF0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a regulator requests items of PII, they will send a public key as part of their request.</a:t>
            </a:r>
          </a:p>
          <a:p>
            <a:r>
              <a:rPr lang="en-GB" dirty="0"/>
              <a:t>The responding participant will encrypt their PII information using this key.</a:t>
            </a:r>
          </a:p>
          <a:p>
            <a:r>
              <a:rPr lang="en-GB" dirty="0"/>
              <a:t>Now, only the regulator can see the PII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F330B-C377-E28A-A668-F9A7C6933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250B9-1563-D83D-F5FA-D87C0A95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Correspondent banking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A8581-3CAA-328C-9825-A27642531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639C9-3CD0-BAC0-5544-9B19EA056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3EBB3-3024-157B-608F-1659EEB59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587" y="5302251"/>
            <a:ext cx="9525000" cy="700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7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Transfers are between a customer of a bank in Zambia (the debtor) and a customer of a bank in Malawi (the creditor)</a:t>
            </a:r>
          </a:p>
          <a:p>
            <a:r>
              <a:rPr lang="en-US" dirty="0"/>
              <a:t>High value, low volume transfers:</a:t>
            </a:r>
          </a:p>
          <a:p>
            <a:pPr lvl="1"/>
            <a:r>
              <a:rPr lang="en-US" dirty="0"/>
              <a:t>The money clears directly between the participant institutions using an FXP</a:t>
            </a:r>
          </a:p>
          <a:p>
            <a:pPr lvl="1"/>
            <a:r>
              <a:rPr lang="en-US" dirty="0"/>
              <a:t>The funds are converted into and out of USD</a:t>
            </a:r>
          </a:p>
          <a:p>
            <a:r>
              <a:rPr lang="en-US" dirty="0"/>
              <a:t>Low value, high volume transfers:</a:t>
            </a:r>
          </a:p>
          <a:p>
            <a:pPr lvl="1"/>
            <a:r>
              <a:rPr lang="en-US" dirty="0"/>
              <a:t>The money clears indirectly between the jurisdictional Central Banks using the COMESA Clearing House (CCH)</a:t>
            </a:r>
          </a:p>
          <a:p>
            <a:pPr lvl="1"/>
            <a:r>
              <a:rPr lang="en-US" dirty="0"/>
              <a:t>The funds are converted into and out of USD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6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E5E68A-2DFA-2D4A-BA55-9E91010E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E722C-9AA3-FDDC-3405-7D8A1FAF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 value, low volume transfer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1710B0-F8D7-CC2E-274D-1A36E806ABC2}"/>
              </a:ext>
            </a:extLst>
          </p:cNvPr>
          <p:cNvSpPr/>
          <p:nvPr/>
        </p:nvSpPr>
        <p:spPr>
          <a:xfrm>
            <a:off x="2447026" y="9109494"/>
            <a:ext cx="5141343" cy="24326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ABSA Bank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802FCF-EC49-21CB-0793-5E65C675553E}"/>
              </a:ext>
            </a:extLst>
          </p:cNvPr>
          <p:cNvSpPr/>
          <p:nvPr/>
        </p:nvSpPr>
        <p:spPr>
          <a:xfrm>
            <a:off x="5017699" y="5641675"/>
            <a:ext cx="5141344" cy="243264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33000">
                <a:srgbClr val="FF0000"/>
              </a:gs>
              <a:gs pos="65000">
                <a:schemeClr val="accent1"/>
              </a:gs>
              <a:gs pos="100000">
                <a:schemeClr val="accent1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FXP Zambia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75EA40-35E6-0D2E-765A-CB499444C36C}"/>
              </a:ext>
            </a:extLst>
          </p:cNvPr>
          <p:cNvSpPr/>
          <p:nvPr/>
        </p:nvSpPr>
        <p:spPr>
          <a:xfrm>
            <a:off x="2447026" y="2412520"/>
            <a:ext cx="5141343" cy="24326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Correspondent Bank 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D6783-999A-2C4F-E70A-BB1D8F91D20C}"/>
              </a:ext>
            </a:extLst>
          </p:cNvPr>
          <p:cNvSpPr/>
          <p:nvPr/>
        </p:nvSpPr>
        <p:spPr>
          <a:xfrm>
            <a:off x="17356346" y="2412520"/>
            <a:ext cx="5141343" cy="24326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Correspondent Bank 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C8B32F-DA63-54F3-A053-515ABDCC8C0C}"/>
              </a:ext>
            </a:extLst>
          </p:cNvPr>
          <p:cNvSpPr/>
          <p:nvPr/>
        </p:nvSpPr>
        <p:spPr>
          <a:xfrm>
            <a:off x="17356347" y="9109493"/>
            <a:ext cx="5141343" cy="243264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NBS Bank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8B4A0B-3E43-0BDE-C340-D53303564D25}"/>
              </a:ext>
            </a:extLst>
          </p:cNvPr>
          <p:cNvSpPr/>
          <p:nvPr/>
        </p:nvSpPr>
        <p:spPr>
          <a:xfrm>
            <a:off x="14825657" y="5641674"/>
            <a:ext cx="5141343" cy="2432649"/>
          </a:xfrm>
          <a:prstGeom prst="roundRect">
            <a:avLst/>
          </a:prstGeom>
          <a:gradFill>
            <a:gsLst>
              <a:gs pos="0">
                <a:srgbClr val="FF0000"/>
              </a:gs>
              <a:gs pos="33000">
                <a:srgbClr val="FF0000"/>
              </a:gs>
              <a:gs pos="65000">
                <a:srgbClr val="00B050"/>
              </a:gs>
              <a:gs pos="100000">
                <a:srgbClr val="00B05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FXP Malawi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499F9104-200E-475E-C84E-7FB862CB8308}"/>
              </a:ext>
            </a:extLst>
          </p:cNvPr>
          <p:cNvSpPr/>
          <p:nvPr/>
        </p:nvSpPr>
        <p:spPr>
          <a:xfrm>
            <a:off x="3105150" y="7162800"/>
            <a:ext cx="1315025" cy="135255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ADB377B1-76A3-D284-F1F1-50584F110DC3}"/>
              </a:ext>
            </a:extLst>
          </p:cNvPr>
          <p:cNvSpPr/>
          <p:nvPr/>
        </p:nvSpPr>
        <p:spPr>
          <a:xfrm flipH="1">
            <a:off x="8186505" y="3930230"/>
            <a:ext cx="1315025" cy="1352550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AB2CB75-A240-3BCE-79E3-EDA722C583C8}"/>
              </a:ext>
            </a:extLst>
          </p:cNvPr>
          <p:cNvSpPr/>
          <p:nvPr/>
        </p:nvSpPr>
        <p:spPr>
          <a:xfrm>
            <a:off x="8186505" y="2952750"/>
            <a:ext cx="8748945" cy="7048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6B40DD5B-12E6-02C5-DF56-B86958C0BBAF}"/>
              </a:ext>
            </a:extLst>
          </p:cNvPr>
          <p:cNvSpPr/>
          <p:nvPr/>
        </p:nvSpPr>
        <p:spPr>
          <a:xfrm rot="16200000" flipH="1">
            <a:off x="15461948" y="3911469"/>
            <a:ext cx="1315025" cy="1352550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EE51DD07-D13D-926B-57A1-38918A346BC1}"/>
              </a:ext>
            </a:extLst>
          </p:cNvPr>
          <p:cNvSpPr/>
          <p:nvPr/>
        </p:nvSpPr>
        <p:spPr>
          <a:xfrm rot="5400000">
            <a:off x="20357799" y="7398048"/>
            <a:ext cx="1315025" cy="1352550"/>
          </a:xfrm>
          <a:prstGeom prst="ben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494992AA-60FA-A5B5-1181-A1D138798BEA}"/>
              </a:ext>
            </a:extLst>
          </p:cNvPr>
          <p:cNvSpPr/>
          <p:nvPr/>
        </p:nvSpPr>
        <p:spPr>
          <a:xfrm>
            <a:off x="10992678" y="6023113"/>
            <a:ext cx="2902226" cy="1139687"/>
          </a:xfrm>
          <a:prstGeom prst="wedgeRoundRectCallout">
            <a:avLst>
              <a:gd name="adj1" fmla="val -75628"/>
              <a:gd name="adj2" fmla="val -5523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Who’s making this transfer?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9F4814-71C2-4AAE-53AE-C4D455A34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355" y="8433219"/>
            <a:ext cx="2454766" cy="3467844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0EA9DF1-A5AE-81B0-E4B5-D62EA44F981E}"/>
              </a:ext>
            </a:extLst>
          </p:cNvPr>
          <p:cNvSpPr/>
          <p:nvPr/>
        </p:nvSpPr>
        <p:spPr>
          <a:xfrm>
            <a:off x="11109864" y="7504480"/>
            <a:ext cx="2902226" cy="1139687"/>
          </a:xfrm>
          <a:prstGeom prst="wedgeRoundRectCallout">
            <a:avLst>
              <a:gd name="adj1" fmla="val -84161"/>
              <a:gd name="adj2" fmla="val -3561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Eeek</a:t>
            </a:r>
            <a:r>
              <a:rPr lang="en-GB" sz="2800" dirty="0"/>
              <a:t>!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4171C7FA-3E50-C668-A692-2D52BE7469EE}"/>
              </a:ext>
            </a:extLst>
          </p:cNvPr>
          <p:cNvSpPr/>
          <p:nvPr/>
        </p:nvSpPr>
        <p:spPr>
          <a:xfrm>
            <a:off x="1650097" y="5716552"/>
            <a:ext cx="2902226" cy="1139687"/>
          </a:xfrm>
          <a:prstGeom prst="wedgeRoundRectCallout">
            <a:avLst>
              <a:gd name="adj1" fmla="val 16923"/>
              <a:gd name="adj2" fmla="val -12420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Eeek</a:t>
            </a:r>
            <a:r>
              <a:rPr lang="en-GB" sz="2800" dirty="0"/>
              <a:t>!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6FC73487-FE10-04EA-2637-F89C3D03801B}"/>
              </a:ext>
            </a:extLst>
          </p:cNvPr>
          <p:cNvSpPr/>
          <p:nvPr/>
        </p:nvSpPr>
        <p:spPr>
          <a:xfrm>
            <a:off x="21046577" y="5222826"/>
            <a:ext cx="2902226" cy="1139687"/>
          </a:xfrm>
          <a:prstGeom prst="wedgeRoundRectCallout">
            <a:avLst>
              <a:gd name="adj1" fmla="val -71033"/>
              <a:gd name="adj2" fmla="val -74055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Eeek</a:t>
            </a:r>
            <a:r>
              <a:rPr lang="en-GB" sz="2800" dirty="0"/>
              <a:t>!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D1416EF2-A21D-299D-07FA-338E68ECED72}"/>
              </a:ext>
            </a:extLst>
          </p:cNvPr>
          <p:cNvSpPr/>
          <p:nvPr/>
        </p:nvSpPr>
        <p:spPr>
          <a:xfrm>
            <a:off x="13087137" y="9714331"/>
            <a:ext cx="2902226" cy="1139687"/>
          </a:xfrm>
          <a:prstGeom prst="wedgeRoundRectCallout">
            <a:avLst>
              <a:gd name="adj1" fmla="val 50400"/>
              <a:gd name="adj2" fmla="val -191061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Eeek</a:t>
            </a:r>
            <a:r>
              <a:rPr lang="en-GB" sz="2800" dirty="0"/>
              <a:t>!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F2435F0-8E79-0007-1513-E91FDA680B09}"/>
              </a:ext>
            </a:extLst>
          </p:cNvPr>
          <p:cNvSpPr/>
          <p:nvPr/>
        </p:nvSpPr>
        <p:spPr>
          <a:xfrm>
            <a:off x="13763413" y="11862833"/>
            <a:ext cx="2902226" cy="1139687"/>
          </a:xfrm>
          <a:prstGeom prst="wedgeRoundRectCallout">
            <a:avLst>
              <a:gd name="adj1" fmla="val 67466"/>
              <a:gd name="adj2" fmla="val -100799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Eeek</a:t>
            </a:r>
            <a:r>
              <a:rPr lang="en-GB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681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61521-4CC0-C6BD-5D19-7C7532BC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Improvements to the ILF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48030-193A-F24F-0FDA-9C532126F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57B0A-8CF0-10E5-6922-60ADE980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6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A5DAE-AC42-2141-C81D-EA7EB572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7200" dirty="0"/>
              <a:t>Characteristics of low value, high volume transfers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8B161-0CDD-C479-37C2-EAF42E65A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Liquidity cover is purchased in bulk…</a:t>
            </a:r>
          </a:p>
          <a:p>
            <a:r>
              <a:rPr lang="en-GB" dirty="0"/>
              <a:t>… by banks, not individuals</a:t>
            </a:r>
          </a:p>
          <a:p>
            <a:r>
              <a:rPr lang="en-GB" dirty="0"/>
              <a:t>Payments do not involve the movement of funds between accounts: they merely record obligations</a:t>
            </a:r>
          </a:p>
          <a:p>
            <a:r>
              <a:rPr lang="en-GB" dirty="0"/>
              <a:t>Settlements do involve the movement of funds between accounts…</a:t>
            </a:r>
          </a:p>
          <a:p>
            <a:r>
              <a:rPr lang="en-GB" dirty="0"/>
              <a:t>… but between banks, not individuals.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2AFDC-07AF-68AB-A398-00D4F990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426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E5E68A-2DFA-2D4A-BA55-9E91010E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61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E722C-9AA3-FDDC-3405-7D8A1FAF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Liquidity purchase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1710B0-F8D7-CC2E-274D-1A36E806ABC2}"/>
              </a:ext>
            </a:extLst>
          </p:cNvPr>
          <p:cNvSpPr/>
          <p:nvPr/>
        </p:nvSpPr>
        <p:spPr>
          <a:xfrm>
            <a:off x="2447026" y="9109494"/>
            <a:ext cx="5141343" cy="24326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Bank of Zambia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802FCF-EC49-21CB-0793-5E65C675553E}"/>
              </a:ext>
            </a:extLst>
          </p:cNvPr>
          <p:cNvSpPr/>
          <p:nvPr/>
        </p:nvSpPr>
        <p:spPr>
          <a:xfrm>
            <a:off x="2447025" y="5439313"/>
            <a:ext cx="5141344" cy="243264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33000">
                <a:srgbClr val="FF0000"/>
              </a:gs>
              <a:gs pos="65000">
                <a:schemeClr val="accent1"/>
              </a:gs>
              <a:gs pos="100000">
                <a:schemeClr val="accent1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FXP Zambia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75EA40-35E6-0D2E-765A-CB499444C36C}"/>
              </a:ext>
            </a:extLst>
          </p:cNvPr>
          <p:cNvSpPr/>
          <p:nvPr/>
        </p:nvSpPr>
        <p:spPr>
          <a:xfrm>
            <a:off x="2447026" y="2412520"/>
            <a:ext cx="5141343" cy="24326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Correspondent Bank A</a:t>
            </a: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6B40DD5B-12E6-02C5-DF56-B86958C0BBAF}"/>
              </a:ext>
            </a:extLst>
          </p:cNvPr>
          <p:cNvSpPr/>
          <p:nvPr/>
        </p:nvSpPr>
        <p:spPr>
          <a:xfrm rot="5400000">
            <a:off x="8526114" y="3037509"/>
            <a:ext cx="1315025" cy="2359146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6FC73487-FE10-04EA-2637-F89C3D03801B}"/>
              </a:ext>
            </a:extLst>
          </p:cNvPr>
          <p:cNvSpPr/>
          <p:nvPr/>
        </p:nvSpPr>
        <p:spPr>
          <a:xfrm>
            <a:off x="12485791" y="8709444"/>
            <a:ext cx="2902226" cy="1139687"/>
          </a:xfrm>
          <a:prstGeom prst="wedgeRoundRectCallout">
            <a:avLst>
              <a:gd name="adj1" fmla="val -222003"/>
              <a:gd name="adj2" fmla="val -11918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Who’s making this payment?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F2435F0-8E79-0007-1513-E91FDA680B09}"/>
              </a:ext>
            </a:extLst>
          </p:cNvPr>
          <p:cNvSpPr/>
          <p:nvPr/>
        </p:nvSpPr>
        <p:spPr>
          <a:xfrm>
            <a:off x="102100" y="7923260"/>
            <a:ext cx="2902226" cy="1139687"/>
          </a:xfrm>
          <a:prstGeom prst="wedgeRoundRectCallout">
            <a:avLst>
              <a:gd name="adj1" fmla="val 29396"/>
              <a:gd name="adj2" fmla="val -7572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Pass, friend!</a:t>
            </a: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A1CE5F75-A31B-4D4F-3B0D-7FB2E5362B3E}"/>
              </a:ext>
            </a:extLst>
          </p:cNvPr>
          <p:cNvSpPr/>
          <p:nvPr/>
        </p:nvSpPr>
        <p:spPr>
          <a:xfrm>
            <a:off x="4630945" y="7915812"/>
            <a:ext cx="773503" cy="110058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246CF8C3-1BD5-23EE-3639-49D7008116E5}"/>
              </a:ext>
            </a:extLst>
          </p:cNvPr>
          <p:cNvSpPr/>
          <p:nvPr/>
        </p:nvSpPr>
        <p:spPr>
          <a:xfrm>
            <a:off x="4630945" y="4845169"/>
            <a:ext cx="773503" cy="550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0C9DC3F-88F0-FC6A-DBC7-1697D4B1087B}"/>
              </a:ext>
            </a:extLst>
          </p:cNvPr>
          <p:cNvSpPr/>
          <p:nvPr/>
        </p:nvSpPr>
        <p:spPr>
          <a:xfrm>
            <a:off x="8283056" y="5439312"/>
            <a:ext cx="3663994" cy="24326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Bank of Mauritius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A5470411-1B97-596F-5447-C1E85D32DAF9}"/>
              </a:ext>
            </a:extLst>
          </p:cNvPr>
          <p:cNvSpPr/>
          <p:nvPr/>
        </p:nvSpPr>
        <p:spPr>
          <a:xfrm>
            <a:off x="666708" y="739405"/>
            <a:ext cx="2902226" cy="1139687"/>
          </a:xfrm>
          <a:prstGeom prst="wedgeRoundRectCallout">
            <a:avLst>
              <a:gd name="adj1" fmla="val 71405"/>
              <a:gd name="adj2" fmla="val 88081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Pass, friend!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B3EE0-196C-ED0D-4F00-017C243A1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748" y="8874705"/>
            <a:ext cx="2902226" cy="2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4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3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915326-012D-EB3D-8EFD-B89E1D0E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178" y="8289563"/>
            <a:ext cx="5715000" cy="40481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E5E68A-2DFA-2D4A-BA55-9E91010E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62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E722C-9AA3-FDDC-3405-7D8A1FAF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Payment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1710B0-F8D7-CC2E-274D-1A36E806ABC2}"/>
              </a:ext>
            </a:extLst>
          </p:cNvPr>
          <p:cNvSpPr/>
          <p:nvPr/>
        </p:nvSpPr>
        <p:spPr>
          <a:xfrm>
            <a:off x="2447026" y="9109494"/>
            <a:ext cx="5141343" cy="24326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ABSA Bank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802FCF-EC49-21CB-0793-5E65C675553E}"/>
              </a:ext>
            </a:extLst>
          </p:cNvPr>
          <p:cNvSpPr/>
          <p:nvPr/>
        </p:nvSpPr>
        <p:spPr>
          <a:xfrm>
            <a:off x="5017699" y="5641675"/>
            <a:ext cx="5141344" cy="243264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33000">
                <a:srgbClr val="FF0000"/>
              </a:gs>
              <a:gs pos="65000">
                <a:schemeClr val="accent1"/>
              </a:gs>
              <a:gs pos="100000">
                <a:schemeClr val="accent1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FXP Zambia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C8B32F-DA63-54F3-A053-515ABDCC8C0C}"/>
              </a:ext>
            </a:extLst>
          </p:cNvPr>
          <p:cNvSpPr/>
          <p:nvPr/>
        </p:nvSpPr>
        <p:spPr>
          <a:xfrm>
            <a:off x="17356347" y="9109493"/>
            <a:ext cx="5141343" cy="243264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NBS Bank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8B4A0B-3E43-0BDE-C340-D53303564D25}"/>
              </a:ext>
            </a:extLst>
          </p:cNvPr>
          <p:cNvSpPr/>
          <p:nvPr/>
        </p:nvSpPr>
        <p:spPr>
          <a:xfrm>
            <a:off x="14825657" y="5641674"/>
            <a:ext cx="5141343" cy="2432649"/>
          </a:xfrm>
          <a:prstGeom prst="roundRect">
            <a:avLst/>
          </a:prstGeom>
          <a:gradFill>
            <a:gsLst>
              <a:gs pos="0">
                <a:srgbClr val="FF0000"/>
              </a:gs>
              <a:gs pos="33000">
                <a:srgbClr val="FF0000"/>
              </a:gs>
              <a:gs pos="65000">
                <a:srgbClr val="00B050"/>
              </a:gs>
              <a:gs pos="100000">
                <a:srgbClr val="00B05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FXP Malawi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499F9104-200E-475E-C84E-7FB862CB8308}"/>
              </a:ext>
            </a:extLst>
          </p:cNvPr>
          <p:cNvSpPr/>
          <p:nvPr/>
        </p:nvSpPr>
        <p:spPr>
          <a:xfrm>
            <a:off x="3105150" y="7162800"/>
            <a:ext cx="1315025" cy="135255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EE51DD07-D13D-926B-57A1-38918A346BC1}"/>
              </a:ext>
            </a:extLst>
          </p:cNvPr>
          <p:cNvSpPr/>
          <p:nvPr/>
        </p:nvSpPr>
        <p:spPr>
          <a:xfrm rot="5400000">
            <a:off x="20357799" y="7398048"/>
            <a:ext cx="1315025" cy="1352550"/>
          </a:xfrm>
          <a:prstGeom prst="ben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494992AA-60FA-A5B5-1181-A1D138798BEA}"/>
              </a:ext>
            </a:extLst>
          </p:cNvPr>
          <p:cNvSpPr/>
          <p:nvPr/>
        </p:nvSpPr>
        <p:spPr>
          <a:xfrm>
            <a:off x="10992678" y="6023113"/>
            <a:ext cx="2902226" cy="1139687"/>
          </a:xfrm>
          <a:prstGeom prst="wedgeRoundRectCallout">
            <a:avLst>
              <a:gd name="adj1" fmla="val -75628"/>
              <a:gd name="adj2" fmla="val -5523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Who’s making this transfer?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0EA9DF1-A5AE-81B0-E4B5-D62EA44F981E}"/>
              </a:ext>
            </a:extLst>
          </p:cNvPr>
          <p:cNvSpPr/>
          <p:nvPr/>
        </p:nvSpPr>
        <p:spPr>
          <a:xfrm>
            <a:off x="2115472" y="3376057"/>
            <a:ext cx="4094827" cy="1491656"/>
          </a:xfrm>
          <a:prstGeom prst="wedgeRoundRectCallout">
            <a:avLst>
              <a:gd name="adj1" fmla="val 32144"/>
              <a:gd name="adj2" fmla="val 94655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Well, if your institution is properly regulated, I’m happy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012D60E-E997-CDBC-135C-5F93613B67A6}"/>
              </a:ext>
            </a:extLst>
          </p:cNvPr>
          <p:cNvSpPr/>
          <p:nvPr/>
        </p:nvSpPr>
        <p:spPr>
          <a:xfrm>
            <a:off x="9684313" y="2468477"/>
            <a:ext cx="5141344" cy="24326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Bank of Mauritius</a:t>
            </a: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79CA76DD-19E7-4890-3070-BE51F3E54AE7}"/>
              </a:ext>
            </a:extLst>
          </p:cNvPr>
          <p:cNvSpPr/>
          <p:nvPr/>
        </p:nvSpPr>
        <p:spPr>
          <a:xfrm>
            <a:off x="7662411" y="3854443"/>
            <a:ext cx="1315025" cy="1352550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129D38A7-EA03-3559-1A06-F48976D94A48}"/>
              </a:ext>
            </a:extLst>
          </p:cNvPr>
          <p:cNvSpPr/>
          <p:nvPr/>
        </p:nvSpPr>
        <p:spPr>
          <a:xfrm rot="5400000">
            <a:off x="16081303" y="3621594"/>
            <a:ext cx="1315025" cy="1352550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266B407F-0FA7-CFDE-BEC9-4B5949445349}"/>
              </a:ext>
            </a:extLst>
          </p:cNvPr>
          <p:cNvSpPr/>
          <p:nvPr/>
        </p:nvSpPr>
        <p:spPr>
          <a:xfrm>
            <a:off x="16244209" y="1397719"/>
            <a:ext cx="4094827" cy="1491656"/>
          </a:xfrm>
          <a:prstGeom prst="wedgeRoundRectCallout">
            <a:avLst>
              <a:gd name="adj1" fmla="val -85557"/>
              <a:gd name="adj2" fmla="val 69113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Well, if your institution is regulated by Zambia, I’m happy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6BCA97AD-40A4-C147-8192-E2A3BD0F60AE}"/>
              </a:ext>
            </a:extLst>
          </p:cNvPr>
          <p:cNvSpPr/>
          <p:nvPr/>
        </p:nvSpPr>
        <p:spPr>
          <a:xfrm>
            <a:off x="19644173" y="3629923"/>
            <a:ext cx="4094827" cy="1491656"/>
          </a:xfrm>
          <a:prstGeom prst="wedgeRoundRectCallout">
            <a:avLst>
              <a:gd name="adj1" fmla="val -85557"/>
              <a:gd name="adj2" fmla="val 69113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Well, if your institution is regulated by Zambia, I’m happy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B0E528FE-99C8-2E17-8563-9BE03C32A835}"/>
              </a:ext>
            </a:extLst>
          </p:cNvPr>
          <p:cNvSpPr/>
          <p:nvPr/>
        </p:nvSpPr>
        <p:spPr>
          <a:xfrm>
            <a:off x="12744780" y="11542142"/>
            <a:ext cx="4094827" cy="1491656"/>
          </a:xfrm>
          <a:prstGeom prst="wedgeRoundRectCallout">
            <a:avLst>
              <a:gd name="adj1" fmla="val 60057"/>
              <a:gd name="adj2" fmla="val -145441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Well, if your institution is regulated by Zambia, I’m happy</a:t>
            </a:r>
          </a:p>
        </p:txBody>
      </p:sp>
    </p:spTree>
    <p:extLst>
      <p:ext uri="{BB962C8B-B14F-4D97-AF65-F5344CB8AC3E}">
        <p14:creationId xmlns:p14="http://schemas.microsoft.com/office/powerpoint/2010/main" val="293994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0" grpId="0" animBg="1"/>
      <p:bldP spid="14" grpId="0" animBg="1"/>
      <p:bldP spid="15" grpId="0" animBg="1"/>
      <p:bldP spid="1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E5E68A-2DFA-2D4A-BA55-9E91010E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63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E722C-9AA3-FDDC-3405-7D8A1FAF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Settlement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802FCF-EC49-21CB-0793-5E65C675553E}"/>
              </a:ext>
            </a:extLst>
          </p:cNvPr>
          <p:cNvSpPr/>
          <p:nvPr/>
        </p:nvSpPr>
        <p:spPr>
          <a:xfrm>
            <a:off x="2447026" y="7493119"/>
            <a:ext cx="5141344" cy="24326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Bank of Zambia account at BoM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75EA40-35E6-0D2E-765A-CB499444C36C}"/>
              </a:ext>
            </a:extLst>
          </p:cNvPr>
          <p:cNvSpPr/>
          <p:nvPr/>
        </p:nvSpPr>
        <p:spPr>
          <a:xfrm>
            <a:off x="2447026" y="2412520"/>
            <a:ext cx="5141343" cy="24326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Correspondent Bank A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6FC73487-FE10-04EA-2637-F89C3D03801B}"/>
              </a:ext>
            </a:extLst>
          </p:cNvPr>
          <p:cNvSpPr/>
          <p:nvPr/>
        </p:nvSpPr>
        <p:spPr>
          <a:xfrm>
            <a:off x="12638191" y="5491648"/>
            <a:ext cx="2902226" cy="1139687"/>
          </a:xfrm>
          <a:prstGeom prst="wedgeRoundRectCallout">
            <a:avLst>
              <a:gd name="adj1" fmla="val -222003"/>
              <a:gd name="adj2" fmla="val -11918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Who’s making this payment?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F2435F0-8E79-0007-1513-E91FDA680B09}"/>
              </a:ext>
            </a:extLst>
          </p:cNvPr>
          <p:cNvSpPr/>
          <p:nvPr/>
        </p:nvSpPr>
        <p:spPr>
          <a:xfrm>
            <a:off x="20917914" y="5306340"/>
            <a:ext cx="2902226" cy="1139687"/>
          </a:xfrm>
          <a:prstGeom prst="wedgeRoundRectCallout">
            <a:avLst>
              <a:gd name="adj1" fmla="val -34930"/>
              <a:gd name="adj2" fmla="val -89099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Pass, friend!</a:t>
            </a: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246CF8C3-1BD5-23EE-3639-49D7008116E5}"/>
              </a:ext>
            </a:extLst>
          </p:cNvPr>
          <p:cNvSpPr/>
          <p:nvPr/>
        </p:nvSpPr>
        <p:spPr>
          <a:xfrm>
            <a:off x="4630945" y="4845168"/>
            <a:ext cx="773503" cy="2432649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A5470411-1B97-596F-5447-C1E85D32DAF9}"/>
              </a:ext>
            </a:extLst>
          </p:cNvPr>
          <p:cNvSpPr/>
          <p:nvPr/>
        </p:nvSpPr>
        <p:spPr>
          <a:xfrm>
            <a:off x="666708" y="739405"/>
            <a:ext cx="2902226" cy="1139687"/>
          </a:xfrm>
          <a:prstGeom prst="wedgeRoundRectCallout">
            <a:avLst>
              <a:gd name="adj1" fmla="val 71405"/>
              <a:gd name="adj2" fmla="val 88081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Pass, friend!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618061-968B-8AE3-4145-D2549130031F}"/>
              </a:ext>
            </a:extLst>
          </p:cNvPr>
          <p:cNvSpPr/>
          <p:nvPr/>
        </p:nvSpPr>
        <p:spPr>
          <a:xfrm>
            <a:off x="16798807" y="2412520"/>
            <a:ext cx="5141343" cy="24326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Correspondent Bank B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3171CE3-0BB4-47AD-E2DC-795D3EE3262D}"/>
              </a:ext>
            </a:extLst>
          </p:cNvPr>
          <p:cNvSpPr/>
          <p:nvPr/>
        </p:nvSpPr>
        <p:spPr>
          <a:xfrm>
            <a:off x="7819113" y="3276419"/>
            <a:ext cx="8748945" cy="7048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EF9146-93B7-742F-5156-DAEF16602A2B}"/>
              </a:ext>
            </a:extLst>
          </p:cNvPr>
          <p:cNvSpPr/>
          <p:nvPr/>
        </p:nvSpPr>
        <p:spPr>
          <a:xfrm>
            <a:off x="16798807" y="7487128"/>
            <a:ext cx="5141344" cy="24326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Bank of Zambia account at BoM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43D2CD68-36A1-4C0B-D7DF-F3566F316B04}"/>
              </a:ext>
            </a:extLst>
          </p:cNvPr>
          <p:cNvSpPr/>
          <p:nvPr/>
        </p:nvSpPr>
        <p:spPr>
          <a:xfrm flipV="1">
            <a:off x="18982726" y="4949824"/>
            <a:ext cx="773503" cy="2432649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DF5DE6CE-A6DB-56BE-56BC-05CEE08F5338}"/>
              </a:ext>
            </a:extLst>
          </p:cNvPr>
          <p:cNvSpPr/>
          <p:nvPr/>
        </p:nvSpPr>
        <p:spPr>
          <a:xfrm>
            <a:off x="19037925" y="10391033"/>
            <a:ext cx="2902226" cy="1139687"/>
          </a:xfrm>
          <a:prstGeom prst="wedgeRoundRectCallout">
            <a:avLst>
              <a:gd name="adj1" fmla="val -34930"/>
              <a:gd name="adj2" fmla="val -89099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Pass, friend!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070BAE-69F8-87B1-ABA9-06BF686D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694" y="7252478"/>
            <a:ext cx="2901948" cy="29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9" grpId="0" animBg="1"/>
      <p:bldP spid="21" grpId="0" animBg="1"/>
      <p:bldP spid="23" grpId="0" animBg="1"/>
      <p:bldP spid="2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4EE71-68DF-00B6-559D-49D7D3C9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talk in the break-out…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121F1-6BE3-0D37-BC12-6BC1C6806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96750-59B9-32ED-6776-F396CBDF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0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32C1-BE01-4B31-2E48-F61313B12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original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D9C0C-7BBB-342A-5398-9543672DA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Our standard CNP model:</a:t>
            </a:r>
          </a:p>
          <a:p>
            <a:r>
              <a:rPr lang="en-GB" dirty="0"/>
              <a:t>The </a:t>
            </a:r>
            <a:r>
              <a:rPr lang="en-GB" dirty="0" err="1"/>
              <a:t>xenoDFSP</a:t>
            </a:r>
            <a:r>
              <a:rPr lang="en-GB" dirty="0"/>
              <a:t> communicated with the CNP using the ILF Open Payments API.</a:t>
            </a:r>
          </a:p>
          <a:p>
            <a:r>
              <a:rPr lang="en-GB" dirty="0"/>
              <a:t>The CNP translated the requests back and forth between Open Payments API and FSPIOP</a:t>
            </a:r>
          </a:p>
          <a:p>
            <a:r>
              <a:rPr lang="en-GB" dirty="0"/>
              <a:t>The CNP settled on behalf of the </a:t>
            </a:r>
            <a:r>
              <a:rPr lang="en-GB" dirty="0" err="1"/>
              <a:t>xenoDFSP</a:t>
            </a:r>
            <a:endParaRPr lang="en-GB" dirty="0"/>
          </a:p>
          <a:p>
            <a:r>
              <a:rPr lang="en-GB" dirty="0"/>
              <a:t>As far as the switch and the Mojaloop DFSPs were concerned, they were interacting with the CNP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69E6A-8F0D-054C-9BBD-23FEBA01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0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A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loud 14">
            <a:extLst>
              <a:ext uri="{FF2B5EF4-FFF2-40B4-BE49-F238E27FC236}">
                <a16:creationId xmlns:a16="http://schemas.microsoft.com/office/drawing/2014/main" id="{7B92E77B-5416-D71C-A82C-3CBFB9B716BE}"/>
              </a:ext>
            </a:extLst>
          </p:cNvPr>
          <p:cNvSpPr/>
          <p:nvPr/>
        </p:nvSpPr>
        <p:spPr>
          <a:xfrm>
            <a:off x="15020144" y="4510217"/>
            <a:ext cx="4449038" cy="4695568"/>
          </a:xfrm>
          <a:prstGeom prst="cloud">
            <a:avLst/>
          </a:prstGeom>
          <a:solidFill>
            <a:srgbClr val="005A83">
              <a:alpha val="53000"/>
            </a:srgb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4400" dirty="0"/>
              <a:t>Mojaloop Network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109834-3A4D-FD1D-0FF8-42B289CA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B04CF7-57D7-BBD0-F7F1-CE8DA21B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the Rafiki model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BFF676-8E63-35F2-A807-C34B824D86AC}"/>
              </a:ext>
            </a:extLst>
          </p:cNvPr>
          <p:cNvSpPr/>
          <p:nvPr/>
        </p:nvSpPr>
        <p:spPr>
          <a:xfrm>
            <a:off x="1124466" y="4510217"/>
            <a:ext cx="3793524" cy="46955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External DFSP (</a:t>
            </a:r>
            <a:r>
              <a:rPr lang="en-GB" sz="4000" dirty="0" err="1"/>
              <a:t>xenoDFSP</a:t>
            </a:r>
            <a:r>
              <a:rPr lang="en-GB" sz="4000" dirty="0"/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618C7B-EFF6-3321-B362-DC4C9C094070}"/>
              </a:ext>
            </a:extLst>
          </p:cNvPr>
          <p:cNvSpPr/>
          <p:nvPr/>
        </p:nvSpPr>
        <p:spPr>
          <a:xfrm>
            <a:off x="4917990" y="4629151"/>
            <a:ext cx="1124465" cy="44577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FFA515-F6F6-2024-E7BA-9811D1AB9AF0}"/>
              </a:ext>
            </a:extLst>
          </p:cNvPr>
          <p:cNvSpPr/>
          <p:nvPr/>
        </p:nvSpPr>
        <p:spPr>
          <a:xfrm>
            <a:off x="10296824" y="4510217"/>
            <a:ext cx="3793524" cy="4695568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33000">
                <a:srgbClr val="FF0000"/>
              </a:gs>
              <a:gs pos="65000">
                <a:srgbClr val="00B050"/>
              </a:gs>
              <a:gs pos="100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Proxy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3E0A45-A2E9-98E0-6313-08037CB0597A}"/>
              </a:ext>
            </a:extLst>
          </p:cNvPr>
          <p:cNvSpPr/>
          <p:nvPr/>
        </p:nvSpPr>
        <p:spPr>
          <a:xfrm>
            <a:off x="9185189" y="4629151"/>
            <a:ext cx="1124465" cy="243428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BD2A39-9158-B1E2-1AAB-4764847E3507}"/>
              </a:ext>
            </a:extLst>
          </p:cNvPr>
          <p:cNvSpPr/>
          <p:nvPr/>
        </p:nvSpPr>
        <p:spPr>
          <a:xfrm>
            <a:off x="20396413" y="4510214"/>
            <a:ext cx="3793524" cy="469556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Mojaloop DFSP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5947C42-0CD2-BB6C-2918-4EC749A3579D}"/>
              </a:ext>
            </a:extLst>
          </p:cNvPr>
          <p:cNvSpPr/>
          <p:nvPr/>
        </p:nvSpPr>
        <p:spPr>
          <a:xfrm>
            <a:off x="14090348" y="6677997"/>
            <a:ext cx="1124465" cy="243428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3BA8E3A-46F3-468F-DD82-06ECE217AB48}"/>
              </a:ext>
            </a:extLst>
          </p:cNvPr>
          <p:cNvSpPr/>
          <p:nvPr/>
        </p:nvSpPr>
        <p:spPr>
          <a:xfrm>
            <a:off x="19305882" y="6652570"/>
            <a:ext cx="1124465" cy="243428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311C203-E22B-7ED6-C3DA-30D3CCE11AD0}"/>
              </a:ext>
            </a:extLst>
          </p:cNvPr>
          <p:cNvSpPr/>
          <p:nvPr/>
        </p:nvSpPr>
        <p:spPr>
          <a:xfrm>
            <a:off x="6239689" y="5579256"/>
            <a:ext cx="2791041" cy="7232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0FEDF-7718-0879-F9C9-AC4CDD7F2637}"/>
              </a:ext>
            </a:extLst>
          </p:cNvPr>
          <p:cNvSpPr/>
          <p:nvPr/>
        </p:nvSpPr>
        <p:spPr>
          <a:xfrm>
            <a:off x="15221280" y="7508070"/>
            <a:ext cx="4032269" cy="72327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5BB8329-D888-6070-3028-9942BDD1BAF5}"/>
              </a:ext>
            </a:extLst>
          </p:cNvPr>
          <p:cNvSpPr/>
          <p:nvPr/>
        </p:nvSpPr>
        <p:spPr>
          <a:xfrm>
            <a:off x="1334125" y="10762938"/>
            <a:ext cx="6625652" cy="1949763"/>
          </a:xfrm>
          <a:prstGeom prst="wedgeRoundRectCallout">
            <a:avLst>
              <a:gd name="adj1" fmla="val 6543"/>
              <a:gd name="adj2" fmla="val -140468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The external DFSP can talk more than one protocol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8EE93029-06B9-FB62-A510-6BA3B82FE897}"/>
              </a:ext>
            </a:extLst>
          </p:cNvPr>
          <p:cNvSpPr/>
          <p:nvPr/>
        </p:nvSpPr>
        <p:spPr>
          <a:xfrm>
            <a:off x="16084905" y="10786396"/>
            <a:ext cx="6625652" cy="1949763"/>
          </a:xfrm>
          <a:prstGeom prst="wedgeRoundRectCallout">
            <a:avLst>
              <a:gd name="adj1" fmla="val 9710"/>
              <a:gd name="adj2" fmla="val -175834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The Mojaloop DFSP talks, well, Mojaloop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C05FA924-F09A-1937-A030-5D6EA7081450}"/>
              </a:ext>
            </a:extLst>
          </p:cNvPr>
          <p:cNvSpPr/>
          <p:nvPr/>
        </p:nvSpPr>
        <p:spPr>
          <a:xfrm>
            <a:off x="8709515" y="10757213"/>
            <a:ext cx="6625652" cy="1949763"/>
          </a:xfrm>
          <a:prstGeom prst="wedgeRoundRectCallout">
            <a:avLst>
              <a:gd name="adj1" fmla="val 7900"/>
              <a:gd name="adj2" fmla="val -12278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The proxy no longer needs to translate between the two protocols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AA15DBF-8379-5B54-5410-4BA658BDA3AA}"/>
              </a:ext>
            </a:extLst>
          </p:cNvPr>
          <p:cNvSpPr/>
          <p:nvPr/>
        </p:nvSpPr>
        <p:spPr>
          <a:xfrm>
            <a:off x="6156467" y="6677998"/>
            <a:ext cx="1124465" cy="243428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D47D2CF-47DD-E3E6-1545-B330B86DDB2F}"/>
              </a:ext>
            </a:extLst>
          </p:cNvPr>
          <p:cNvSpPr/>
          <p:nvPr/>
        </p:nvSpPr>
        <p:spPr>
          <a:xfrm>
            <a:off x="7333265" y="8016244"/>
            <a:ext cx="6757083" cy="72327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23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E7966-457C-3064-7588-29412822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this process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7605F-9DF2-AE0E-9CB2-A9D26AACF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</a:t>
            </a:r>
            <a:r>
              <a:rPr lang="en-GB" dirty="0" err="1"/>
              <a:t>xenoDFSP</a:t>
            </a:r>
            <a:r>
              <a:rPr lang="en-GB" dirty="0"/>
              <a:t> issues a payment request</a:t>
            </a:r>
          </a:p>
          <a:p>
            <a:r>
              <a:rPr lang="en-GB" dirty="0"/>
              <a:t>The Open Payments API establishes a connection with the proxy</a:t>
            </a:r>
          </a:p>
          <a:p>
            <a:r>
              <a:rPr lang="en-GB" dirty="0"/>
              <a:t>The proxy responds to say which types of payment it can support.</a:t>
            </a:r>
          </a:p>
          <a:p>
            <a:pPr lvl="1"/>
            <a:r>
              <a:rPr lang="en-GB" dirty="0"/>
              <a:t>At the moment, we will support “ILP” and “Mojaloop”</a:t>
            </a:r>
          </a:p>
          <a:p>
            <a:r>
              <a:rPr lang="en-GB" dirty="0"/>
              <a:t>The proxy returns “Mojaloop”</a:t>
            </a:r>
          </a:p>
          <a:p>
            <a:pPr lvl="1"/>
            <a:r>
              <a:rPr lang="en-GB" dirty="0"/>
              <a:t>This means:</a:t>
            </a:r>
            <a:r>
              <a:rPr lang="en-GB" i="1" dirty="0"/>
              <a:t> You can route payments to me using the Mojaloop protocol, but not any other protocol</a:t>
            </a:r>
            <a:r>
              <a:rPr lang="en-GB" dirty="0"/>
              <a:t>.</a:t>
            </a:r>
          </a:p>
          <a:p>
            <a:r>
              <a:rPr lang="en-GB" dirty="0"/>
              <a:t>Now the Rafiki instance knows: communication for this payment needs to use the Mojaloop protocol</a:t>
            </a:r>
          </a:p>
          <a:p>
            <a:r>
              <a:rPr lang="en-GB" dirty="0"/>
              <a:t>This decision is encapsulated in the Rafiki interface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xenoDFSP</a:t>
            </a:r>
            <a:r>
              <a:rPr lang="en-GB" dirty="0"/>
              <a:t> continues to talk Open Payments API to the Rafiki instance.</a:t>
            </a:r>
          </a:p>
          <a:p>
            <a:pPr lvl="1"/>
            <a:r>
              <a:rPr lang="en-GB" dirty="0"/>
              <a:t>This relies on resource correspondence between the Open Payments API and the Mojaloop API.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4E034-1218-DAB6-9B21-C8D1630B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9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ified Mojaloop Template" id="{33F1393A-48C3-431A-A52E-1BDBDBAF3F8D}" vid="{F85BFE05-8774-47FE-8C9A-0992B48BA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AC203550B4E40A8ED4C6A11385C01" ma:contentTypeVersion="11" ma:contentTypeDescription="Create a new document." ma:contentTypeScope="" ma:versionID="181c61fe5df22d1f59c38d74292c5168">
  <xsd:schema xmlns:xsd="http://www.w3.org/2001/XMLSchema" xmlns:xs="http://www.w3.org/2001/XMLSchema" xmlns:p="http://schemas.microsoft.com/office/2006/metadata/properties" xmlns:ns2="af12d3ca-d309-4d9b-872e-f669d895b06e" xmlns:ns3="6354f033-77ec-451f-a4b1-89785309665d" targetNamespace="http://schemas.microsoft.com/office/2006/metadata/properties" ma:root="true" ma:fieldsID="bd40b66ef5728273303597190f92243d" ns2:_="" ns3:_="">
    <xsd:import namespace="af12d3ca-d309-4d9b-872e-f669d895b06e"/>
    <xsd:import namespace="6354f033-77ec-451f-a4b1-8978530966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2d3ca-d309-4d9b-872e-f669d895b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4f033-77ec-451f-a4b1-8978530966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EE3664A-EA3C-4E18-894D-9B94C9B30B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12d3ca-d309-4d9b-872e-f669d895b06e"/>
    <ds:schemaRef ds:uri="6354f033-77ec-451f-a4b1-8978530966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880100-AD93-4165-9435-CF4F80F124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D56013-FFA3-4AA5-BFCF-7C4A0141612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Modified Mojaloop Template</Template>
  <TotalTime>1384</TotalTime>
  <Words>5045</Words>
  <Application>Microsoft Office PowerPoint</Application>
  <PresentationFormat>Custom</PresentationFormat>
  <Paragraphs>653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Courier New</vt:lpstr>
      <vt:lpstr>Office Theme</vt:lpstr>
      <vt:lpstr>Initiatives in Cross-border payments</vt:lpstr>
      <vt:lpstr>Topics </vt:lpstr>
      <vt:lpstr>Maintaining message integrity across schemes</vt:lpstr>
      <vt:lpstr>Our original thinking</vt:lpstr>
      <vt:lpstr>Consequences of this approach</vt:lpstr>
      <vt:lpstr>Improvements to the ILF model</vt:lpstr>
      <vt:lpstr>The original model</vt:lpstr>
      <vt:lpstr>Improving the Rafiki model</vt:lpstr>
      <vt:lpstr>How does this process work?</vt:lpstr>
      <vt:lpstr>Sounds good…</vt:lpstr>
      <vt:lpstr>Public Key Infrastructure</vt:lpstr>
      <vt:lpstr>Technical excursus</vt:lpstr>
      <vt:lpstr>How do we propose to get round this?</vt:lpstr>
      <vt:lpstr>Confidence and public keys</vt:lpstr>
      <vt:lpstr>So now…</vt:lpstr>
      <vt:lpstr>Settlement as a Service</vt:lpstr>
      <vt:lpstr>Scenario</vt:lpstr>
      <vt:lpstr>Currency conversion</vt:lpstr>
      <vt:lpstr>Executing the payment</vt:lpstr>
      <vt:lpstr>A new kind of liquidity check</vt:lpstr>
      <vt:lpstr>How does the liquidity check work?</vt:lpstr>
      <vt:lpstr>Completing the payment</vt:lpstr>
      <vt:lpstr>Completing the payment</vt:lpstr>
      <vt:lpstr>Identifying parties in cross-jurisdictional payments</vt:lpstr>
      <vt:lpstr>Our motto:</vt:lpstr>
      <vt:lpstr>Objectives </vt:lpstr>
      <vt:lpstr>Assumptions </vt:lpstr>
      <vt:lpstr>Prerequisites</vt:lpstr>
      <vt:lpstr>How things work today</vt:lpstr>
      <vt:lpstr>Drawbacks of this method</vt:lpstr>
      <vt:lpstr>What do we propose?</vt:lpstr>
      <vt:lpstr>How things will work</vt:lpstr>
      <vt:lpstr>Implementing in Mojaloop</vt:lpstr>
      <vt:lpstr>Payment flow 1: requesting terms</vt:lpstr>
      <vt:lpstr>Snippets from POST /quotes</vt:lpstr>
      <vt:lpstr>Snippet from PUT /quotes</vt:lpstr>
      <vt:lpstr>What else needs to be done?</vt:lpstr>
      <vt:lpstr>How does PII get checked?</vt:lpstr>
      <vt:lpstr>PII security</vt:lpstr>
      <vt:lpstr>Questions and discussion</vt:lpstr>
      <vt:lpstr>Answering data sovereignty issues in Mojaloop systems</vt:lpstr>
      <vt:lpstr>Our motto:</vt:lpstr>
      <vt:lpstr>Objectives </vt:lpstr>
      <vt:lpstr>Assumptions </vt:lpstr>
      <vt:lpstr>Prerequisites</vt:lpstr>
      <vt:lpstr>How things work today</vt:lpstr>
      <vt:lpstr>Drawbacks of this method</vt:lpstr>
      <vt:lpstr>What do we propose?</vt:lpstr>
      <vt:lpstr>How things will work</vt:lpstr>
      <vt:lpstr>Implementing in Mojaloop</vt:lpstr>
      <vt:lpstr>Payment flow 1: requesting terms</vt:lpstr>
      <vt:lpstr>Snippets from POST /quotes</vt:lpstr>
      <vt:lpstr>Snippet from PUT /quotes</vt:lpstr>
      <vt:lpstr>What else needs to be done?</vt:lpstr>
      <vt:lpstr>How does PII get checked?</vt:lpstr>
      <vt:lpstr>PII security</vt:lpstr>
      <vt:lpstr>Correspondent banking   </vt:lpstr>
      <vt:lpstr>Scenarios</vt:lpstr>
      <vt:lpstr>High value, low volume transfer</vt:lpstr>
      <vt:lpstr>Characteristics of low value, high volume transfers</vt:lpstr>
      <vt:lpstr>Liquidity purchase</vt:lpstr>
      <vt:lpstr>Payment</vt:lpstr>
      <vt:lpstr>Settlement</vt:lpstr>
      <vt:lpstr>Let’s talk in the break-out…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Initiatives in Cross-border payments</dc:title>
  <dc:creator>Michael Richards</dc:creator>
  <cp:lastModifiedBy>Michael Richards</cp:lastModifiedBy>
  <cp:revision>1</cp:revision>
  <dcterms:created xsi:type="dcterms:W3CDTF">2023-10-29T18:00:14Z</dcterms:created>
  <dcterms:modified xsi:type="dcterms:W3CDTF">2023-11-01T08:37:14Z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</Properties>
</file>